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6" r:id="rId1"/>
  </p:sldMasterIdLst>
  <p:notesMasterIdLst>
    <p:notesMasterId r:id="rId16"/>
  </p:notesMasterIdLst>
  <p:sldIdLst>
    <p:sldId id="256" r:id="rId2"/>
    <p:sldId id="258" r:id="rId3"/>
    <p:sldId id="257" r:id="rId4"/>
    <p:sldId id="259" r:id="rId5"/>
    <p:sldId id="269" r:id="rId6"/>
    <p:sldId id="260" r:id="rId7"/>
    <p:sldId id="262" r:id="rId8"/>
    <p:sldId id="271" r:id="rId9"/>
    <p:sldId id="263" r:id="rId10"/>
    <p:sldId id="270" r:id="rId11"/>
    <p:sldId id="264" r:id="rId12"/>
    <p:sldId id="268" r:id="rId13"/>
    <p:sldId id="266"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5"/>
    <p:restoredTop sz="86424" autoAdjust="0"/>
  </p:normalViewPr>
  <p:slideViewPr>
    <p:cSldViewPr snapToGrid="0" snapToObjects="1">
      <p:cViewPr varScale="1">
        <p:scale>
          <a:sx n="100" d="100"/>
          <a:sy n="100" d="100"/>
        </p:scale>
        <p:origin x="114" y="78"/>
      </p:cViewPr>
      <p:guideLst/>
    </p:cSldViewPr>
  </p:slideViewPr>
  <p:outlineViewPr>
    <p:cViewPr>
      <p:scale>
        <a:sx n="33" d="100"/>
        <a:sy n="33" d="100"/>
      </p:scale>
      <p:origin x="0" y="-4592"/>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90C62-FDB8-4E0C-9BF6-E277334E6AD3}" type="datetimeFigureOut">
              <a:rPr kumimoji="1" lang="ja-JP" altLang="en-US" smtClean="0"/>
              <a:t>2020/8/22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5E3ABA-833B-4A5E-949C-A3AFE32D596C}" type="slidenum">
              <a:rPr kumimoji="1" lang="ja-JP" altLang="en-US" smtClean="0"/>
              <a:t>‹#›</a:t>
            </a:fld>
            <a:endParaRPr kumimoji="1" lang="ja-JP" altLang="en-US"/>
          </a:p>
        </p:txBody>
      </p:sp>
    </p:spTree>
    <p:extLst>
      <p:ext uri="{BB962C8B-B14F-4D97-AF65-F5344CB8AC3E}">
        <p14:creationId xmlns:p14="http://schemas.microsoft.com/office/powerpoint/2010/main" val="32786882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ではプロジェクト</a:t>
            </a:r>
            <a:r>
              <a:rPr lang="en-US" altLang="ja-JP" sz="1800" b="0" i="0" u="none" strike="noStrike" dirty="0" err="1">
                <a:solidFill>
                  <a:srgbClr val="454545"/>
                </a:solidFill>
                <a:effectLst/>
                <a:latin typeface="Arial" panose="020B0604020202020204" pitchFamily="34" charset="0"/>
              </a:rPr>
              <a:t>MediceNote</a:t>
            </a:r>
            <a:r>
              <a:rPr lang="ja-JP" altLang="en-US" sz="1800" b="0" i="0" u="none" strike="noStrike" dirty="0">
                <a:solidFill>
                  <a:srgbClr val="454545"/>
                </a:solidFill>
                <a:effectLst/>
                <a:latin typeface="Arial" panose="020B0604020202020204" pitchFamily="34" charset="0"/>
              </a:rPr>
              <a:t>開発班の発表を始めさせて頂きます。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メンバー構成は、リーダーの宮田、サブリーダーの河原、メンバーの梅崎・田中・山本 の計</a:t>
            </a:r>
            <a:r>
              <a:rPr lang="en-US" altLang="ja-JP" sz="1800" b="0" i="0" u="none" strike="noStrike" dirty="0">
                <a:solidFill>
                  <a:srgbClr val="454545"/>
                </a:solidFill>
                <a:effectLst/>
                <a:latin typeface="Arial" panose="020B0604020202020204" pitchFamily="34" charset="0"/>
              </a:rPr>
              <a:t>5</a:t>
            </a:r>
            <a:r>
              <a:rPr lang="ja-JP" altLang="en-US" sz="1800" b="0" i="0" u="none" strike="noStrike" dirty="0">
                <a:solidFill>
                  <a:srgbClr val="454545"/>
                </a:solidFill>
                <a:effectLst/>
                <a:latin typeface="Arial" panose="020B0604020202020204" pitchFamily="34" charset="0"/>
              </a:rPr>
              <a:t>人で、進めて参りました。</a:t>
            </a:r>
            <a:endParaRPr lang="ja-JP" altLang="en-US" b="0" dirty="0">
              <a:effectLst/>
            </a:endParaRPr>
          </a:p>
          <a:p>
            <a:br>
              <a:rPr lang="ja-JP" altLang="en-US" dirty="0"/>
            </a:br>
            <a:endParaRPr kumimoji="1" lang="ja-JP" altLang="en-US" b="1"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1</a:t>
            </a:fld>
            <a:endParaRPr kumimoji="1" lang="ja-JP" altLang="en-US"/>
          </a:p>
        </p:txBody>
      </p:sp>
    </p:spTree>
    <p:extLst>
      <p:ext uri="{BB962C8B-B14F-4D97-AF65-F5344CB8AC3E}">
        <p14:creationId xmlns:p14="http://schemas.microsoft.com/office/powerpoint/2010/main" val="309005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集客に向けては、</a:t>
            </a:r>
            <a:r>
              <a:rPr lang="en-US" altLang="ja-JP" sz="1800" b="0" i="0" u="none" strike="noStrike" dirty="0">
                <a:solidFill>
                  <a:srgbClr val="454545"/>
                </a:solidFill>
                <a:effectLst/>
                <a:latin typeface="Arial" panose="020B0604020202020204" pitchFamily="34" charset="0"/>
              </a:rPr>
              <a:t>Twitter</a:t>
            </a:r>
            <a:r>
              <a:rPr lang="ja-JP" altLang="en-US" sz="1800" b="0" i="0" u="none" strike="noStrike" dirty="0">
                <a:solidFill>
                  <a:srgbClr val="454545"/>
                </a:solidFill>
                <a:effectLst/>
                <a:latin typeface="Arial" panose="020B0604020202020204" pitchFamily="34" charset="0"/>
              </a:rPr>
              <a:t>と</a:t>
            </a:r>
            <a:r>
              <a:rPr lang="en-US" altLang="ja-JP" sz="1800" b="0" i="0" u="none" strike="noStrike" dirty="0">
                <a:solidFill>
                  <a:srgbClr val="454545"/>
                </a:solidFill>
                <a:effectLst/>
                <a:latin typeface="Arial" panose="020B0604020202020204" pitchFamily="34" charset="0"/>
              </a:rPr>
              <a:t>Facebook</a:t>
            </a:r>
            <a:r>
              <a:rPr lang="ja-JP" altLang="en-US" sz="1800" b="0" i="0" u="none" strike="noStrike" dirty="0">
                <a:solidFill>
                  <a:srgbClr val="454545"/>
                </a:solidFill>
                <a:effectLst/>
                <a:latin typeface="Arial" panose="020B0604020202020204" pitchFamily="34" charset="0"/>
              </a:rPr>
              <a:t>を利用した</a:t>
            </a: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アプリの宣伝を行なっております。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また、現在はまだ投稿できておりませんが、今回開発のために学習した内容を</a:t>
            </a:r>
            <a:r>
              <a:rPr lang="en-US" altLang="ja-JP" sz="1800" b="0" i="0" u="none" strike="noStrike" dirty="0" err="1">
                <a:solidFill>
                  <a:srgbClr val="454545"/>
                </a:solidFill>
                <a:effectLst/>
                <a:latin typeface="Arial" panose="020B0604020202020204" pitchFamily="34" charset="0"/>
              </a:rPr>
              <a:t>Qiita</a:t>
            </a:r>
            <a:r>
              <a:rPr lang="ja-JP" altLang="en-US" sz="1800" b="0" i="0" u="none" strike="noStrike" dirty="0">
                <a:solidFill>
                  <a:srgbClr val="454545"/>
                </a:solidFill>
                <a:effectLst/>
                <a:latin typeface="Arial" panose="020B0604020202020204" pitchFamily="34" charset="0"/>
              </a:rPr>
              <a:t>に投稿する予定でおりますので、これらを通して当アプリを訪問していただければと考えております。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加えて、麻生の生徒の方々にも興味を持っていただけるよう、ポスターを作成して、校舎内に掲示させていただくことを予定しております。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もし今後、当アプリのポスターをご覧になられましたら、目を通していただければ幸いです。</a:t>
            </a:r>
            <a:br>
              <a:rPr lang="ja-JP" altLang="en-US" sz="1800" b="0" i="0" u="none" strike="noStrike" dirty="0">
                <a:solidFill>
                  <a:srgbClr val="454545"/>
                </a:solidFill>
                <a:effectLst/>
                <a:latin typeface="Arial" panose="020B0604020202020204" pitchFamily="34" charset="0"/>
              </a:rPr>
            </a:br>
            <a:r>
              <a:rPr lang="ja-JP" altLang="en-US" sz="1800" b="0" i="0" u="none" strike="noStrike" dirty="0">
                <a:solidFill>
                  <a:srgbClr val="454545"/>
                </a:solidFill>
                <a:effectLst/>
                <a:latin typeface="Arial" panose="020B0604020202020204" pitchFamily="34" charset="0"/>
              </a:rPr>
              <a:t>また、使ってみた感想なども頂けましたら今後の開発にも活かす事ができますので、どうぞよろしくお願いいたします。</a:t>
            </a:r>
            <a:endParaRPr lang="en-US" altLang="ja-JP" sz="1800" b="0" i="0" u="none" strike="noStrike" dirty="0">
              <a:solidFill>
                <a:srgbClr val="454545"/>
              </a:solidFill>
              <a:effectLst/>
              <a:latin typeface="Arial" panose="020B0604020202020204" pitchFamily="34" charset="0"/>
            </a:endParaRPr>
          </a:p>
          <a:p>
            <a:pPr rtl="0">
              <a:spcBef>
                <a:spcPts val="0"/>
              </a:spcBef>
              <a:spcAft>
                <a:spcPts val="0"/>
              </a:spcAft>
            </a:pPr>
            <a:endParaRPr lang="en-US" altLang="ja-JP" sz="1800" b="0" i="0" u="none" strike="noStrike" dirty="0">
              <a:solidFill>
                <a:srgbClr val="454545"/>
              </a:solidFill>
              <a:effectLst/>
              <a:latin typeface="Arial" panose="020B0604020202020204" pitchFamily="34" charset="0"/>
            </a:endParaRPr>
          </a:p>
          <a:p>
            <a:pPr rtl="0">
              <a:spcBef>
                <a:spcPts val="0"/>
              </a:spcBef>
              <a:spcAft>
                <a:spcPts val="0"/>
              </a:spcAft>
            </a:pPr>
            <a:r>
              <a:rPr lang="ja-JP" altLang="en-US" sz="1200" b="0" i="0" u="none" strike="noStrike" dirty="0">
                <a:solidFill>
                  <a:srgbClr val="454545"/>
                </a:solidFill>
                <a:effectLst/>
                <a:latin typeface="Arial" panose="020B0604020202020204" pitchFamily="34" charset="0"/>
              </a:rPr>
              <a:t>次に、ユーザー数についてです。</a:t>
            </a:r>
            <a:endParaRPr lang="ja-JP" altLang="en-US" b="0" dirty="0">
              <a:effectLst/>
            </a:endParaRPr>
          </a:p>
          <a:p>
            <a:br>
              <a:rPr lang="ja-JP" altLang="en-US" b="0" dirty="0">
                <a:effectLst/>
              </a:rPr>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10</a:t>
            </a:fld>
            <a:endParaRPr kumimoji="1" lang="ja-JP" altLang="en-US"/>
          </a:p>
        </p:txBody>
      </p:sp>
    </p:spTree>
    <p:extLst>
      <p:ext uri="{BB962C8B-B14F-4D97-AF65-F5344CB8AC3E}">
        <p14:creationId xmlns:p14="http://schemas.microsoft.com/office/powerpoint/2010/main" val="3124596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当アプリは、残念ながら、まだどなたにも利用されておりません。</a:t>
            </a:r>
            <a:endParaRPr lang="ja-JP" altLang="en-US" b="0" dirty="0">
              <a:effectLst/>
            </a:endParaRPr>
          </a:p>
          <a:p>
            <a:pPr rtl="0">
              <a:spcBef>
                <a:spcPts val="0"/>
              </a:spcBef>
              <a:spcAft>
                <a:spcPts val="0"/>
              </a:spcAft>
            </a:pPr>
            <a:br>
              <a:rPr lang="ja-JP" altLang="en-US" b="0" dirty="0">
                <a:effectLst/>
              </a:rPr>
            </a:br>
            <a:r>
              <a:rPr lang="en-US" altLang="ja-JP" sz="1800" b="0" i="0" u="none" strike="noStrike" dirty="0">
                <a:solidFill>
                  <a:srgbClr val="454545"/>
                </a:solidFill>
                <a:effectLst/>
                <a:latin typeface="Arial" panose="020B0604020202020204" pitchFamily="34" charset="0"/>
              </a:rPr>
              <a:t>Google Analytics</a:t>
            </a:r>
            <a:r>
              <a:rPr lang="ja-JP" altLang="en-US" sz="1800" b="0" i="0" u="none" strike="noStrike" dirty="0">
                <a:solidFill>
                  <a:srgbClr val="454545"/>
                </a:solidFill>
                <a:effectLst/>
                <a:latin typeface="Arial" panose="020B0604020202020204" pitchFamily="34" charset="0"/>
              </a:rPr>
              <a:t>で確認したところ、</a:t>
            </a:r>
            <a:r>
              <a:rPr lang="en-US" altLang="ja-JP" sz="1800" b="0" i="0" u="none" strike="noStrike" dirty="0">
                <a:solidFill>
                  <a:srgbClr val="454545"/>
                </a:solidFill>
                <a:effectLst/>
                <a:latin typeface="Arial" panose="020B0604020202020204" pitchFamily="34" charset="0"/>
              </a:rPr>
              <a:t>37</a:t>
            </a:r>
            <a:r>
              <a:rPr lang="ja-JP" altLang="en-US" sz="1800" b="0" i="0" u="none" strike="noStrike" dirty="0">
                <a:solidFill>
                  <a:srgbClr val="454545"/>
                </a:solidFill>
                <a:effectLst/>
                <a:latin typeface="Arial" panose="020B0604020202020204" pitchFamily="34" charset="0"/>
              </a:rPr>
              <a:t>件のアクセスは確認できたのですが、開発メンバーのテスト用のアクセスが大半だろうという点と、会員登録していただけている人数が</a:t>
            </a:r>
            <a:r>
              <a:rPr lang="en-US" altLang="ja-JP" sz="1800" b="0" i="0" u="none" strike="noStrike" dirty="0">
                <a:solidFill>
                  <a:srgbClr val="454545"/>
                </a:solidFill>
                <a:effectLst/>
                <a:latin typeface="Arial" panose="020B0604020202020204" pitchFamily="34" charset="0"/>
              </a:rPr>
              <a:t>0</a:t>
            </a:r>
            <a:r>
              <a:rPr lang="ja-JP" altLang="en-US" sz="1800" b="0" i="0" u="none" strike="noStrike" dirty="0">
                <a:solidFill>
                  <a:srgbClr val="454545"/>
                </a:solidFill>
                <a:effectLst/>
                <a:latin typeface="Arial" panose="020B0604020202020204" pitchFamily="34" charset="0"/>
              </a:rPr>
              <a:t>人だという点を合わせて、サイト自体への訪問件数も</a:t>
            </a:r>
            <a:r>
              <a:rPr lang="en-US" altLang="ja-JP" sz="1800" b="0" i="0" u="none" strike="noStrike" dirty="0">
                <a:solidFill>
                  <a:srgbClr val="454545"/>
                </a:solidFill>
                <a:effectLst/>
                <a:latin typeface="Arial" panose="020B0604020202020204" pitchFamily="34" charset="0"/>
              </a:rPr>
              <a:t>0</a:t>
            </a:r>
            <a:r>
              <a:rPr lang="ja-JP" altLang="en-US" sz="1800" b="0" i="0" u="none" strike="noStrike" dirty="0">
                <a:solidFill>
                  <a:srgbClr val="454545"/>
                </a:solidFill>
                <a:effectLst/>
                <a:latin typeface="Arial" panose="020B0604020202020204" pitchFamily="34" charset="0"/>
              </a:rPr>
              <a:t>に近い数ではないかと認識しております。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原因と対策については、また後ほどお話しさせていただきたいと思いますが、現状としては、</a:t>
            </a:r>
            <a:endParaRPr lang="ja-JP" altLang="en-US" b="0" dirty="0">
              <a:effectLst/>
            </a:endParaRPr>
          </a:p>
          <a:p>
            <a:pPr rtl="0">
              <a:spcBef>
                <a:spcPts val="0"/>
              </a:spcBef>
              <a:spcAft>
                <a:spcPts val="0"/>
              </a:spcAft>
            </a:pP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アプリの存在が認知されていないという状況ですので、非常に残念な結果ではありますが、当然の数字でもあると考えております。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また、ユーザー体験と機能の兼ね合いの面では、薬登録の際に入力項目が多くなってしまっているため、スマートフォンでの利用が少し難しい状況となっている事が問題だと考えております。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このようなユーザーが管理をする形のアプリでは、継続して利用し続けるのが面倒だという事がとても大きな課題となると思うのですが、その点を考慮できていなかった事もまた、別の問題として考えております。</a:t>
            </a:r>
            <a:endParaRPr lang="en-US" altLang="ja-JP" sz="1800" b="0" i="0" u="none" strike="noStrike" dirty="0">
              <a:solidFill>
                <a:srgbClr val="454545"/>
              </a:solidFill>
              <a:effectLst/>
              <a:latin typeface="Arial" panose="020B0604020202020204" pitchFamily="34" charset="0"/>
            </a:endParaRPr>
          </a:p>
          <a:p>
            <a:pPr rtl="0">
              <a:spcBef>
                <a:spcPts val="0"/>
              </a:spcBef>
              <a:spcAft>
                <a:spcPts val="0"/>
              </a:spcAft>
            </a:pPr>
            <a:endParaRPr lang="en-US" altLang="ja-JP" sz="1800" b="0" i="0" u="none" strike="noStrike" dirty="0">
              <a:solidFill>
                <a:srgbClr val="454545"/>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dirty="0">
                <a:solidFill>
                  <a:srgbClr val="454545"/>
                </a:solidFill>
                <a:effectLst/>
                <a:latin typeface="Arial" panose="020B0604020202020204" pitchFamily="34" charset="0"/>
              </a:rPr>
              <a:t>次は、全体の反省点についてお話します。</a:t>
            </a:r>
            <a:endParaRPr lang="ja-JP" altLang="en-US" b="0" dirty="0">
              <a:effectLst/>
            </a:endParaRPr>
          </a:p>
          <a:p>
            <a:pPr rtl="0">
              <a:spcBef>
                <a:spcPts val="0"/>
              </a:spcBef>
              <a:spcAft>
                <a:spcPts val="0"/>
              </a:spcAft>
            </a:pP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11</a:t>
            </a:fld>
            <a:endParaRPr kumimoji="1" lang="ja-JP" altLang="en-US"/>
          </a:p>
        </p:txBody>
      </p:sp>
    </p:spTree>
    <p:extLst>
      <p:ext uri="{BB962C8B-B14F-4D97-AF65-F5344CB8AC3E}">
        <p14:creationId xmlns:p14="http://schemas.microsoft.com/office/powerpoint/2010/main" val="85617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開発の中での反省点はスライドに表示しています。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また、前期開発の目標となっている、利用者数の増加を目的とした対策を行っていくという観点では、</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集客のための取り組みが適切に行えなかった事が、最も大きな問題であったと考えております。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問題の内容は、開始時期が遅くなってしまった事と、効果的に</a:t>
            </a:r>
            <a:r>
              <a:rPr lang="en-US" altLang="ja-JP" sz="1800" b="0" i="0" u="none" strike="noStrike" dirty="0">
                <a:solidFill>
                  <a:srgbClr val="454545"/>
                </a:solidFill>
                <a:effectLst/>
                <a:latin typeface="Arial" panose="020B0604020202020204" pitchFamily="34" charset="0"/>
              </a:rPr>
              <a:t>SNS</a:t>
            </a:r>
            <a:r>
              <a:rPr lang="ja-JP" altLang="en-US" sz="1800" b="0" i="0" u="none" strike="noStrike" dirty="0">
                <a:solidFill>
                  <a:srgbClr val="454545"/>
                </a:solidFill>
                <a:effectLst/>
                <a:latin typeface="Arial" panose="020B0604020202020204" pitchFamily="34" charset="0"/>
              </a:rPr>
              <a:t>の運用ができていない事の</a:t>
            </a:r>
            <a:r>
              <a:rPr lang="en-US" altLang="ja-JP" sz="1800" b="0" i="0" u="none" strike="noStrike" dirty="0">
                <a:solidFill>
                  <a:srgbClr val="454545"/>
                </a:solidFill>
                <a:effectLst/>
                <a:latin typeface="Arial" panose="020B0604020202020204" pitchFamily="34" charset="0"/>
              </a:rPr>
              <a:t>2</a:t>
            </a:r>
            <a:r>
              <a:rPr lang="ja-JP" altLang="en-US" sz="1800" b="0" i="0" u="none" strike="noStrike" dirty="0">
                <a:solidFill>
                  <a:srgbClr val="454545"/>
                </a:solidFill>
                <a:effectLst/>
                <a:latin typeface="Arial" panose="020B0604020202020204" pitchFamily="34" charset="0"/>
              </a:rPr>
              <a:t>点で、</a:t>
            </a:r>
            <a:r>
              <a:rPr lang="en-US" altLang="ja-JP" sz="1800" b="0" i="0" u="none" strike="noStrike" dirty="0">
                <a:solidFill>
                  <a:srgbClr val="454545"/>
                </a:solidFill>
                <a:effectLst/>
                <a:latin typeface="Arial" panose="020B0604020202020204" pitchFamily="34" charset="0"/>
              </a:rPr>
              <a:t>Twitter</a:t>
            </a:r>
            <a:r>
              <a:rPr lang="ja-JP" altLang="en-US" sz="1800" b="0" i="0" u="none" strike="noStrike" dirty="0">
                <a:solidFill>
                  <a:srgbClr val="454545"/>
                </a:solidFill>
                <a:effectLst/>
                <a:latin typeface="Arial" panose="020B0604020202020204" pitchFamily="34" charset="0"/>
              </a:rPr>
              <a:t>と</a:t>
            </a:r>
            <a:r>
              <a:rPr lang="en-US" altLang="ja-JP" sz="1800" b="0" i="0" u="none" strike="noStrike" dirty="0">
                <a:solidFill>
                  <a:srgbClr val="454545"/>
                </a:solidFill>
                <a:effectLst/>
                <a:latin typeface="Arial" panose="020B0604020202020204" pitchFamily="34" charset="0"/>
              </a:rPr>
              <a:t>Facebook</a:t>
            </a:r>
            <a:r>
              <a:rPr lang="ja-JP" altLang="en-US" sz="1800" b="0" i="0" u="none" strike="noStrike" dirty="0">
                <a:solidFill>
                  <a:srgbClr val="454545"/>
                </a:solidFill>
                <a:effectLst/>
                <a:latin typeface="Arial" panose="020B0604020202020204" pitchFamily="34" charset="0"/>
              </a:rPr>
              <a:t>の投稿開始日は</a:t>
            </a:r>
            <a:r>
              <a:rPr lang="en-US" altLang="ja-JP" sz="1800" b="0" i="0" u="none" strike="noStrike" dirty="0">
                <a:solidFill>
                  <a:srgbClr val="454545"/>
                </a:solidFill>
                <a:effectLst/>
                <a:latin typeface="Arial" panose="020B0604020202020204" pitchFamily="34" charset="0"/>
              </a:rPr>
              <a:t>8</a:t>
            </a:r>
            <a:r>
              <a:rPr lang="ja-JP" altLang="en-US" sz="1800" b="0" i="0" u="none" strike="noStrike" dirty="0">
                <a:solidFill>
                  <a:srgbClr val="454545"/>
                </a:solidFill>
                <a:effectLst/>
                <a:latin typeface="Arial" panose="020B0604020202020204" pitchFamily="34" charset="0"/>
              </a:rPr>
              <a:t>月</a:t>
            </a:r>
            <a:r>
              <a:rPr lang="en-US" altLang="ja-JP" sz="1800" b="0" i="0" u="none" strike="noStrike" dirty="0">
                <a:solidFill>
                  <a:srgbClr val="454545"/>
                </a:solidFill>
                <a:effectLst/>
                <a:latin typeface="Arial" panose="020B0604020202020204" pitchFamily="34" charset="0"/>
              </a:rPr>
              <a:t>3</a:t>
            </a:r>
            <a:r>
              <a:rPr lang="ja-JP" altLang="en-US" sz="1800" b="0" i="0" u="none" strike="noStrike" dirty="0">
                <a:solidFill>
                  <a:srgbClr val="454545"/>
                </a:solidFill>
                <a:effectLst/>
                <a:latin typeface="Arial" panose="020B0604020202020204" pitchFamily="34" charset="0"/>
              </a:rPr>
              <a:t>日からとなっており、その他のポスターや技術記事の投稿はまだ行えていないという状況ですので、多くの方々に当システムを認知していただくためには、期間としても宣伝する媒体の数としても不十分であったと考え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また、</a:t>
            </a:r>
            <a:r>
              <a:rPr lang="en-US" altLang="ja-JP" sz="1800" b="0" i="0" u="none" strike="noStrike" dirty="0">
                <a:solidFill>
                  <a:srgbClr val="454545"/>
                </a:solidFill>
                <a:effectLst/>
                <a:latin typeface="Arial" panose="020B0604020202020204" pitchFamily="34" charset="0"/>
              </a:rPr>
              <a:t>SNS</a:t>
            </a:r>
            <a:r>
              <a:rPr lang="ja-JP" altLang="en-US" sz="1800" b="0" i="0" u="none" strike="noStrike" dirty="0">
                <a:solidFill>
                  <a:srgbClr val="454545"/>
                </a:solidFill>
                <a:effectLst/>
                <a:latin typeface="Arial" panose="020B0604020202020204" pitchFamily="34" charset="0"/>
              </a:rPr>
              <a:t>のフォロワー数が</a:t>
            </a:r>
            <a:r>
              <a:rPr lang="en-US" altLang="ja-JP" sz="1800" b="0" i="0" u="none" strike="noStrike" dirty="0">
                <a:solidFill>
                  <a:srgbClr val="454545"/>
                </a:solidFill>
                <a:effectLst/>
                <a:latin typeface="Arial" panose="020B0604020202020204" pitchFamily="34" charset="0"/>
              </a:rPr>
              <a:t>0</a:t>
            </a:r>
            <a:r>
              <a:rPr lang="ja-JP" altLang="en-US" sz="1800" b="0" i="0" u="none" strike="noStrike" dirty="0">
                <a:solidFill>
                  <a:srgbClr val="454545"/>
                </a:solidFill>
                <a:effectLst/>
                <a:latin typeface="Arial" panose="020B0604020202020204" pitchFamily="34" charset="0"/>
              </a:rPr>
              <a:t>という状況ですので、ただ投稿するだけではなく、ハッシュタグを工夫したり、こちらから多くの方に投稿をみていただけるようなアクションを起こして行く必要があったのかなと考えました。</a:t>
            </a:r>
            <a:endParaRPr lang="en-US" altLang="ja-JP" sz="1800" b="0" i="0" u="none" strike="noStrike" dirty="0">
              <a:solidFill>
                <a:srgbClr val="454545"/>
              </a:solidFill>
              <a:effectLst/>
              <a:latin typeface="Arial" panose="020B0604020202020204" pitchFamily="34" charset="0"/>
            </a:endParaRPr>
          </a:p>
          <a:p>
            <a:pPr rtl="0">
              <a:spcBef>
                <a:spcPts val="0"/>
              </a:spcBef>
              <a:spcAft>
                <a:spcPts val="0"/>
              </a:spcAft>
            </a:pPr>
            <a:endParaRPr lang="en-US" altLang="ja-JP" sz="1800" b="0" i="0" u="none" strike="noStrike" dirty="0">
              <a:solidFill>
                <a:srgbClr val="454545"/>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dirty="0">
                <a:solidFill>
                  <a:srgbClr val="454545"/>
                </a:solidFill>
                <a:effectLst/>
                <a:latin typeface="Arial" panose="020B0604020202020204" pitchFamily="34" charset="0"/>
              </a:rPr>
              <a:t>最後に、今後の展望についてのお話をさせていただきます。</a:t>
            </a:r>
            <a:endParaRPr lang="ja-JP" altLang="en-US" b="0" dirty="0">
              <a:effectLst/>
            </a:endParaRPr>
          </a:p>
          <a:p>
            <a:pPr rtl="0">
              <a:spcBef>
                <a:spcPts val="0"/>
              </a:spcBef>
              <a:spcAft>
                <a:spcPts val="0"/>
              </a:spcAft>
            </a:pP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12</a:t>
            </a:fld>
            <a:endParaRPr kumimoji="1" lang="ja-JP" altLang="en-US"/>
          </a:p>
        </p:txBody>
      </p:sp>
    </p:spTree>
    <p:extLst>
      <p:ext uri="{BB962C8B-B14F-4D97-AF65-F5344CB8AC3E}">
        <p14:creationId xmlns:p14="http://schemas.microsoft.com/office/powerpoint/2010/main" val="2486205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今後行おうと思っている取り組みは、</a:t>
            </a: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アプリの機能追加と集客対策の</a:t>
            </a:r>
            <a:r>
              <a:rPr lang="en-US" altLang="ja-JP" sz="1800" b="0" i="0" u="none" strike="noStrike" dirty="0">
                <a:solidFill>
                  <a:srgbClr val="454545"/>
                </a:solidFill>
                <a:effectLst/>
                <a:latin typeface="Arial" panose="020B0604020202020204" pitchFamily="34" charset="0"/>
              </a:rPr>
              <a:t>2</a:t>
            </a:r>
            <a:r>
              <a:rPr lang="ja-JP" altLang="en-US" sz="1800" b="0" i="0" u="none" strike="noStrike" dirty="0">
                <a:solidFill>
                  <a:srgbClr val="454545"/>
                </a:solidFill>
                <a:effectLst/>
                <a:latin typeface="Arial" panose="020B0604020202020204" pitchFamily="34" charset="0"/>
              </a:rPr>
              <a:t>点になります。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追加機能は、病気の症状から、病名を推測し受診したほうが良い診療科を提案する機能</a:t>
            </a:r>
            <a:endParaRPr lang="en-US" altLang="ja-JP" sz="1800" b="0" i="0" u="none" strike="noStrike" dirty="0">
              <a:solidFill>
                <a:srgbClr val="454545"/>
              </a:solidFill>
              <a:effectLst/>
              <a:latin typeface="Arial" panose="020B0604020202020204" pitchFamily="34" charset="0"/>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文字認識を活用してスマホのカメラで調剤明細書やお薬の袋を撮影するだけで、薬の情報を登録できるようにする機能を考えておりまして、</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文字認識機能を実装する事で、先ほどもお話しした、薬の情報の入力が面倒だという問題を解決して行きたいという思いで、追加を予定しております。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集客対策については、まずは投稿の頻度を上げてより多くの方に見ていただくきっかけを作るという点と、興味を持っていただけそうな方には、こちらからフォローしていくなどして、より積極的</a:t>
            </a:r>
            <a:r>
              <a:rPr lang="ja-JP" altLang="en-US" sz="1800" b="0" i="0" u="none" strike="noStrike">
                <a:solidFill>
                  <a:srgbClr val="454545"/>
                </a:solidFill>
                <a:effectLst/>
                <a:latin typeface="Arial" panose="020B0604020202020204" pitchFamily="34" charset="0"/>
              </a:rPr>
              <a:t>に活用して</a:t>
            </a:r>
            <a:r>
              <a:rPr lang="ja-JP" altLang="en-US" sz="1800" b="0" i="0" u="none" strike="noStrike" dirty="0">
                <a:solidFill>
                  <a:srgbClr val="454545"/>
                </a:solidFill>
                <a:effectLst/>
                <a:latin typeface="Arial" panose="020B0604020202020204" pitchFamily="34" charset="0"/>
              </a:rPr>
              <a:t>いきたいと考えております。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また、まだ実施することが出来ていない</a:t>
            </a:r>
            <a:r>
              <a:rPr lang="en-US" altLang="ja-JP" sz="1800" b="0" i="0" u="none" strike="noStrike" dirty="0" err="1">
                <a:solidFill>
                  <a:srgbClr val="454545"/>
                </a:solidFill>
                <a:effectLst/>
                <a:latin typeface="Arial" panose="020B0604020202020204" pitchFamily="34" charset="0"/>
              </a:rPr>
              <a:t>Qiita</a:t>
            </a:r>
            <a:r>
              <a:rPr lang="ja-JP" altLang="en-US" sz="1800" b="0" i="0" u="none" strike="noStrike" dirty="0">
                <a:solidFill>
                  <a:srgbClr val="454545"/>
                </a:solidFill>
                <a:effectLst/>
                <a:latin typeface="Arial" panose="020B0604020202020204" pitchFamily="34" charset="0"/>
              </a:rPr>
              <a:t>への投稿や宣伝ポスター貼りについては、現在準備を進めているところですので、まずはできる限り早期の実施を目標にして、その後は課題などを探して、これからも改善を続けて行きたいと考えております。</a:t>
            </a:r>
            <a:endParaRPr lang="ja-JP" altLang="en-US" b="0" dirty="0">
              <a:effectLst/>
            </a:endParaRPr>
          </a:p>
          <a:p>
            <a:pPr rtl="0">
              <a:spcBef>
                <a:spcPts val="0"/>
              </a:spcBef>
              <a:spcAft>
                <a:spcPts val="0"/>
              </a:spcAft>
            </a:pPr>
            <a:br>
              <a:rPr lang="ja-JP" altLang="en-US" b="0" dirty="0">
                <a:effectLst/>
              </a:rPr>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13</a:t>
            </a:fld>
            <a:endParaRPr kumimoji="1" lang="ja-JP" altLang="en-US"/>
          </a:p>
        </p:txBody>
      </p:sp>
    </p:spTree>
    <p:extLst>
      <p:ext uri="{BB962C8B-B14F-4D97-AF65-F5344CB8AC3E}">
        <p14:creationId xmlns:p14="http://schemas.microsoft.com/office/powerpoint/2010/main" val="277191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200" b="0" i="0" u="none" strike="noStrike" dirty="0">
                <a:solidFill>
                  <a:srgbClr val="454545"/>
                </a:solidFill>
                <a:effectLst/>
                <a:latin typeface="Arial" panose="020B0604020202020204" pitchFamily="34" charset="0"/>
              </a:rPr>
              <a:t>以上で、プロジェクト</a:t>
            </a:r>
            <a:r>
              <a:rPr lang="en-US" altLang="ja-JP" sz="1200" b="0" i="0" u="none" strike="noStrike" dirty="0" err="1">
                <a:solidFill>
                  <a:srgbClr val="454545"/>
                </a:solidFill>
                <a:effectLst/>
                <a:latin typeface="Arial" panose="020B0604020202020204" pitchFamily="34" charset="0"/>
              </a:rPr>
              <a:t>medice</a:t>
            </a:r>
            <a:r>
              <a:rPr lang="en-US" altLang="ja-JP" sz="1200" b="0" i="0" u="none" strike="noStrike" dirty="0">
                <a:solidFill>
                  <a:srgbClr val="454545"/>
                </a:solidFill>
                <a:effectLst/>
                <a:latin typeface="Arial" panose="020B0604020202020204" pitchFamily="34" charset="0"/>
              </a:rPr>
              <a:t>-note</a:t>
            </a:r>
            <a:r>
              <a:rPr lang="ja-JP" altLang="en-US" sz="1200" b="0" i="0" u="none" strike="noStrike" dirty="0">
                <a:solidFill>
                  <a:srgbClr val="454545"/>
                </a:solidFill>
                <a:effectLst/>
                <a:latin typeface="Arial" panose="020B0604020202020204" pitchFamily="34" charset="0"/>
              </a:rPr>
              <a:t>開発班の発表を終わらせていただきます。</a:t>
            </a:r>
            <a:endParaRPr lang="ja-JP" altLang="en-US" b="0" dirty="0">
              <a:effectLst/>
            </a:endParaRPr>
          </a:p>
          <a:p>
            <a:pPr rtl="0">
              <a:spcBef>
                <a:spcPts val="0"/>
              </a:spcBef>
              <a:spcAft>
                <a:spcPts val="0"/>
              </a:spcAft>
            </a:pPr>
            <a:r>
              <a:rPr lang="ja-JP" altLang="en-US" sz="1200" b="0" i="0" u="none" strike="noStrike" dirty="0">
                <a:solidFill>
                  <a:srgbClr val="454545"/>
                </a:solidFill>
                <a:effectLst/>
                <a:latin typeface="Arial" panose="020B0604020202020204" pitchFamily="34" charset="0"/>
              </a:rPr>
              <a:t>ご清覧ありがとうございました。</a:t>
            </a:r>
            <a:endParaRPr lang="ja-JP" altLang="en-US" b="0" dirty="0">
              <a:effectLst/>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14</a:t>
            </a:fld>
            <a:endParaRPr kumimoji="1" lang="ja-JP" altLang="en-US"/>
          </a:p>
        </p:txBody>
      </p:sp>
    </p:spTree>
    <p:extLst>
      <p:ext uri="{BB962C8B-B14F-4D97-AF65-F5344CB8AC3E}">
        <p14:creationId xmlns:p14="http://schemas.microsoft.com/office/powerpoint/2010/main" val="18950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今回の発表の進行についてはこのように進めて参ります。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では早速ですが、システムの概要の説明に移らせて頂きます。</a:t>
            </a:r>
            <a:endParaRPr lang="ja-JP" altLang="en-US" b="0" dirty="0">
              <a:effectLst/>
            </a:endParaRPr>
          </a:p>
          <a:p>
            <a:br>
              <a:rPr lang="ja-JP" altLang="en-US" dirty="0"/>
            </a:br>
            <a:br>
              <a:rPr lang="ja-JP" altLang="en-US" b="0" dirty="0">
                <a:effectLst/>
              </a:rPr>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2</a:t>
            </a:fld>
            <a:endParaRPr kumimoji="1" lang="ja-JP" altLang="en-US"/>
          </a:p>
        </p:txBody>
      </p:sp>
    </p:spTree>
    <p:extLst>
      <p:ext uri="{BB962C8B-B14F-4D97-AF65-F5344CB8AC3E}">
        <p14:creationId xmlns:p14="http://schemas.microsoft.com/office/powerpoint/2010/main" val="2978927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当システムは、「お薬手帳」を</a:t>
            </a: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で管理する事ができるようにする</a:t>
            </a: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アプリケーションで、</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病院で処方されているお薬の管理や、</a:t>
            </a:r>
            <a:r>
              <a:rPr lang="en-US" altLang="ja-JP" sz="1800" b="0" i="0" u="none" strike="noStrike" dirty="0">
                <a:solidFill>
                  <a:srgbClr val="454545"/>
                </a:solidFill>
                <a:effectLst/>
                <a:latin typeface="Arial" panose="020B0604020202020204" pitchFamily="34" charset="0"/>
              </a:rPr>
              <a:t>LINE</a:t>
            </a:r>
            <a:r>
              <a:rPr lang="ja-JP" altLang="en-US" sz="1800" b="0" i="0" u="none" strike="noStrike" dirty="0">
                <a:solidFill>
                  <a:srgbClr val="454545"/>
                </a:solidFill>
                <a:effectLst/>
                <a:latin typeface="Arial" panose="020B0604020202020204" pitchFamily="34" charset="0"/>
              </a:rPr>
              <a:t>への通知による飲み忘れの防止を、提供するものとなっております。</a:t>
            </a:r>
            <a:endParaRPr lang="en-US" altLang="ja-JP" sz="1800" b="0" i="0" u="none" strike="noStrike" dirty="0">
              <a:solidFill>
                <a:srgbClr val="454545"/>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dirty="0">
                <a:solidFill>
                  <a:srgbClr val="454545"/>
                </a:solidFill>
                <a:effectLst/>
                <a:latin typeface="Arial" panose="020B0604020202020204" pitchFamily="34" charset="0"/>
              </a:rPr>
              <a:t>次は、ペルソナについてです。</a:t>
            </a:r>
            <a:endParaRPr lang="ja-JP" altLang="en-US" b="0" dirty="0">
              <a:effectLst/>
            </a:endParaRPr>
          </a:p>
          <a:p>
            <a:pPr rtl="0">
              <a:spcBef>
                <a:spcPts val="0"/>
              </a:spcBef>
              <a:spcAft>
                <a:spcPts val="0"/>
              </a:spcAft>
            </a:pP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3</a:t>
            </a:fld>
            <a:endParaRPr kumimoji="1" lang="ja-JP" altLang="en-US"/>
          </a:p>
        </p:txBody>
      </p:sp>
    </p:spTree>
    <p:extLst>
      <p:ext uri="{BB962C8B-B14F-4D97-AF65-F5344CB8AC3E}">
        <p14:creationId xmlns:p14="http://schemas.microsoft.com/office/powerpoint/2010/main" val="797273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ターゲットとしているのは、</a:t>
            </a:r>
            <a:r>
              <a:rPr lang="ja-JP" altLang="en-US" sz="1800" b="0" i="0" u="none" strike="noStrike" dirty="0">
                <a:solidFill>
                  <a:srgbClr val="000000"/>
                </a:solidFill>
                <a:effectLst/>
                <a:latin typeface="Arial" panose="020B0604020202020204" pitchFamily="34" charset="0"/>
              </a:rPr>
              <a:t>薬の飲み忘れが多い人や、多数の処方を受けており、薬の管理が煩雑で困っている人、また、家族の薬の管理に不安がある人などを、想定しております。</a:t>
            </a:r>
            <a:endParaRPr lang="en-US" altLang="ja-JP"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dirty="0">
                <a:solidFill>
                  <a:srgbClr val="454545"/>
                </a:solidFill>
                <a:effectLst/>
                <a:latin typeface="Arial" panose="020B0604020202020204" pitchFamily="34" charset="0"/>
              </a:rPr>
              <a:t>次に、ユーザーが利用する目的についてお話しして行きます。</a:t>
            </a:r>
            <a:endParaRPr lang="ja-JP" altLang="en-US" b="0" dirty="0">
              <a:effectLst/>
            </a:endParaRPr>
          </a:p>
          <a:p>
            <a:pPr rtl="0">
              <a:spcBef>
                <a:spcPts val="0"/>
              </a:spcBef>
              <a:spcAft>
                <a:spcPts val="0"/>
              </a:spcAft>
            </a:pP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4</a:t>
            </a:fld>
            <a:endParaRPr kumimoji="1" lang="ja-JP" altLang="en-US"/>
          </a:p>
        </p:txBody>
      </p:sp>
    </p:spTree>
    <p:extLst>
      <p:ext uri="{BB962C8B-B14F-4D97-AF65-F5344CB8AC3E}">
        <p14:creationId xmlns:p14="http://schemas.microsoft.com/office/powerpoint/2010/main" val="814552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まず、多くの方には基本的な使い方として、薬の飲み忘れを予防する目的で使っていただければと考えております。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また、現代では多くの薬を日常的に服用している方が少なくないというお話を耳にしまして、自分達でも調べてみました。</a:t>
            </a:r>
            <a:br>
              <a:rPr lang="ja-JP" altLang="en-US" sz="1800" b="0" i="0" u="none" strike="noStrike" dirty="0">
                <a:solidFill>
                  <a:srgbClr val="454545"/>
                </a:solidFill>
                <a:effectLst/>
                <a:latin typeface="Arial" panose="020B0604020202020204" pitchFamily="34" charset="0"/>
              </a:rPr>
            </a:br>
            <a:r>
              <a:rPr lang="ja-JP" altLang="en-US" sz="1800" b="0" i="0" u="none" strike="noStrike" dirty="0">
                <a:solidFill>
                  <a:srgbClr val="454545"/>
                </a:solidFill>
                <a:effectLst/>
                <a:latin typeface="Arial" panose="020B0604020202020204" pitchFamily="34" charset="0"/>
              </a:rPr>
              <a:t>こちらをご覧ください、</a:t>
            </a:r>
            <a:endParaRPr lang="ja-JP" altLang="en-US" b="0" dirty="0">
              <a:effectLst/>
            </a:endParaRPr>
          </a:p>
          <a:p>
            <a:pPr rtl="0">
              <a:spcBef>
                <a:spcPts val="0"/>
              </a:spcBef>
              <a:spcAft>
                <a:spcPts val="0"/>
              </a:spcAft>
            </a:pPr>
            <a:r>
              <a:rPr lang="en-US" altLang="ja-JP" sz="1800" b="0" i="0" u="none" strike="noStrike" dirty="0">
                <a:solidFill>
                  <a:srgbClr val="454545"/>
                </a:solidFill>
                <a:effectLst/>
                <a:latin typeface="Arial" panose="020B0604020202020204" pitchFamily="34" charset="0"/>
              </a:rPr>
              <a:t>[</a:t>
            </a:r>
            <a:r>
              <a:rPr lang="ja-JP" altLang="en-US" sz="1800" b="0" i="0" u="none" strike="noStrike" dirty="0">
                <a:solidFill>
                  <a:srgbClr val="454545"/>
                </a:solidFill>
                <a:effectLst/>
                <a:latin typeface="Arial" panose="020B0604020202020204" pitchFamily="34" charset="0"/>
              </a:rPr>
              <a:t>グラフ</a:t>
            </a:r>
            <a:r>
              <a:rPr lang="en-US" altLang="ja-JP" sz="1800" b="0" i="0" u="none" strike="noStrike" dirty="0">
                <a:solidFill>
                  <a:srgbClr val="454545"/>
                </a:solidFill>
                <a:effectLst/>
                <a:latin typeface="Arial" panose="020B0604020202020204" pitchFamily="34" charset="0"/>
              </a:rPr>
              <a:t>]</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平成</a:t>
            </a:r>
            <a:r>
              <a:rPr lang="en-US" altLang="ja-JP" sz="1800" b="0" i="0" u="none" strike="noStrike" dirty="0">
                <a:solidFill>
                  <a:srgbClr val="454545"/>
                </a:solidFill>
                <a:effectLst/>
                <a:latin typeface="Arial" panose="020B0604020202020204" pitchFamily="34" charset="0"/>
              </a:rPr>
              <a:t>28</a:t>
            </a:r>
            <a:r>
              <a:rPr lang="ja-JP" altLang="en-US" sz="1800" b="0" i="0" u="none" strike="noStrike" dirty="0">
                <a:solidFill>
                  <a:srgbClr val="454545"/>
                </a:solidFill>
                <a:effectLst/>
                <a:latin typeface="Arial" panose="020B0604020202020204" pitchFamily="34" charset="0"/>
              </a:rPr>
              <a:t>年の情報によると、高齢者の方は多くの種類の薬を飲んでいるという傾向はあるのですが、それ以外の年齢層でも、約</a:t>
            </a:r>
            <a:r>
              <a:rPr lang="en-US" altLang="ja-JP" sz="1800" b="0" i="0" u="none" strike="noStrike" dirty="0">
                <a:solidFill>
                  <a:srgbClr val="454545"/>
                </a:solidFill>
                <a:effectLst/>
                <a:latin typeface="Arial" panose="020B0604020202020204" pitchFamily="34" charset="0"/>
              </a:rPr>
              <a:t>5%</a:t>
            </a:r>
            <a:r>
              <a:rPr lang="ja-JP" altLang="en-US" sz="1800" b="0" i="0" u="none" strike="noStrike" dirty="0">
                <a:solidFill>
                  <a:srgbClr val="454545"/>
                </a:solidFill>
                <a:effectLst/>
                <a:latin typeface="Arial" panose="020B0604020202020204" pitchFamily="34" charset="0"/>
              </a:rPr>
              <a:t>から</a:t>
            </a:r>
            <a:r>
              <a:rPr lang="en-US" altLang="ja-JP" sz="1800" b="0" i="0" u="none" strike="noStrike" dirty="0">
                <a:solidFill>
                  <a:srgbClr val="454545"/>
                </a:solidFill>
                <a:effectLst/>
                <a:latin typeface="Arial" panose="020B0604020202020204" pitchFamily="34" charset="0"/>
              </a:rPr>
              <a:t>10%</a:t>
            </a:r>
            <a:r>
              <a:rPr lang="ja-JP" altLang="en-US" sz="1800" b="0" i="0" u="none" strike="noStrike" dirty="0">
                <a:solidFill>
                  <a:srgbClr val="454545"/>
                </a:solidFill>
                <a:effectLst/>
                <a:latin typeface="Arial" panose="020B0604020202020204" pitchFamily="34" charset="0"/>
              </a:rPr>
              <a:t>の方が</a:t>
            </a:r>
            <a:r>
              <a:rPr lang="en-US" altLang="ja-JP" sz="1800" b="0" i="0" u="none" strike="noStrike" dirty="0">
                <a:solidFill>
                  <a:srgbClr val="454545"/>
                </a:solidFill>
                <a:effectLst/>
                <a:latin typeface="Arial" panose="020B0604020202020204" pitchFamily="34" charset="0"/>
              </a:rPr>
              <a:t>7</a:t>
            </a:r>
            <a:r>
              <a:rPr lang="ja-JP" altLang="en-US" sz="1800" b="0" i="0" u="none" strike="noStrike" dirty="0">
                <a:solidFill>
                  <a:srgbClr val="454545"/>
                </a:solidFill>
                <a:effectLst/>
                <a:latin typeface="Arial" panose="020B0604020202020204" pitchFamily="34" charset="0"/>
              </a:rPr>
              <a:t>種類以上もの薬を服用しており、</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多くの薬を飲んでいる人の中には、飲む薬が変わったり、溜まった薬が何の薬か分からなくなるなど、薬の管理が大変だと思ったことが多いのではないかと思います。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実際に、開発メンバーに薬の管理で困った経験を持つ者がいます。そういったことから、幅広い年齢層の方に利用していただけるように作成したシステムとなっております。</a:t>
            </a:r>
            <a:endParaRPr lang="en-US" altLang="ja-JP" sz="1800" b="0" i="0" u="none" strike="noStrike" dirty="0">
              <a:solidFill>
                <a:srgbClr val="454545"/>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dirty="0">
                <a:solidFill>
                  <a:srgbClr val="454545"/>
                </a:solidFill>
                <a:effectLst/>
                <a:latin typeface="Arial" panose="020B0604020202020204" pitchFamily="34" charset="0"/>
              </a:rPr>
              <a:t>次に、意図する導入効果ですが、</a:t>
            </a:r>
            <a:endParaRPr lang="ja-JP" altLang="en-US" b="0" dirty="0">
              <a:effectLst/>
            </a:endParaRPr>
          </a:p>
          <a:p>
            <a:pPr rtl="0">
              <a:spcBef>
                <a:spcPts val="0"/>
              </a:spcBef>
              <a:spcAft>
                <a:spcPts val="0"/>
              </a:spcAft>
            </a:pP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5</a:t>
            </a:fld>
            <a:endParaRPr kumimoji="1" lang="ja-JP" altLang="en-US"/>
          </a:p>
        </p:txBody>
      </p:sp>
    </p:spTree>
    <p:extLst>
      <p:ext uri="{BB962C8B-B14F-4D97-AF65-F5344CB8AC3E}">
        <p14:creationId xmlns:p14="http://schemas.microsoft.com/office/powerpoint/2010/main" val="3885425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薬の管理の簡略化と、スマホから通知を行う事による飲み忘れの防止といった点になります。</a:t>
            </a:r>
            <a:endParaRPr lang="en-US" altLang="ja-JP" sz="1800" b="0" i="0" u="none" strike="noStrike" dirty="0">
              <a:solidFill>
                <a:srgbClr val="454545"/>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dirty="0">
                <a:solidFill>
                  <a:srgbClr val="454545"/>
                </a:solidFill>
                <a:effectLst/>
                <a:latin typeface="Arial" panose="020B0604020202020204" pitchFamily="34" charset="0"/>
              </a:rPr>
              <a:t>次に、使用している技術の主なものを簡単に紹介させていただきます。</a:t>
            </a:r>
            <a:endParaRPr lang="ja-JP" altLang="en-US" b="0" dirty="0">
              <a:effectLst/>
            </a:endParaRPr>
          </a:p>
          <a:p>
            <a:pPr rtl="0">
              <a:spcBef>
                <a:spcPts val="0"/>
              </a:spcBef>
              <a:spcAft>
                <a:spcPts val="0"/>
              </a:spcAft>
            </a:pP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6</a:t>
            </a:fld>
            <a:endParaRPr kumimoji="1" lang="ja-JP" altLang="en-US"/>
          </a:p>
        </p:txBody>
      </p:sp>
    </p:spTree>
    <p:extLst>
      <p:ext uri="{BB962C8B-B14F-4D97-AF65-F5344CB8AC3E}">
        <p14:creationId xmlns:p14="http://schemas.microsoft.com/office/powerpoint/2010/main" val="40386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アプリケーションサーバには</a:t>
            </a:r>
            <a:r>
              <a:rPr lang="en-US" altLang="ja-JP" sz="1800" b="0" i="0" u="none" strike="noStrike" dirty="0">
                <a:solidFill>
                  <a:srgbClr val="454545"/>
                </a:solidFill>
                <a:effectLst/>
                <a:latin typeface="Arial" panose="020B0604020202020204" pitchFamily="34" charset="0"/>
              </a:rPr>
              <a:t>GCP</a:t>
            </a:r>
            <a:r>
              <a:rPr lang="ja-JP" altLang="en-US" sz="1800" b="0" i="0" u="none" strike="noStrike" dirty="0">
                <a:solidFill>
                  <a:srgbClr val="454545"/>
                </a:solidFill>
                <a:effectLst/>
                <a:latin typeface="Arial" panose="020B0604020202020204" pitchFamily="34" charset="0"/>
              </a:rPr>
              <a:t>の</a:t>
            </a:r>
            <a:r>
              <a:rPr lang="en-US" altLang="ja-JP" sz="1800" b="0" i="0" u="none" strike="noStrike" dirty="0">
                <a:solidFill>
                  <a:srgbClr val="454545"/>
                </a:solidFill>
                <a:effectLst/>
                <a:latin typeface="Arial" panose="020B0604020202020204" pitchFamily="34" charset="0"/>
              </a:rPr>
              <a:t>Compute Engine</a:t>
            </a:r>
            <a:r>
              <a:rPr lang="ja-JP" altLang="en-US" sz="1800" b="0" i="0" u="none" strike="noStrike" dirty="0">
                <a:solidFill>
                  <a:srgbClr val="454545"/>
                </a:solidFill>
                <a:effectLst/>
                <a:latin typeface="Arial" panose="020B0604020202020204" pitchFamily="34" charset="0"/>
              </a:rPr>
              <a:t>を利用して、</a:t>
            </a:r>
            <a:r>
              <a:rPr lang="ja-JP" altLang="en-US" sz="1800" b="0" i="0" u="none" strike="noStrike" dirty="0">
                <a:solidFill>
                  <a:srgbClr val="000000"/>
                </a:solidFill>
                <a:effectLst/>
                <a:latin typeface="Arial" panose="020B0604020202020204" pitchFamily="34" charset="0"/>
              </a:rPr>
              <a:t>インスタンス上に</a:t>
            </a:r>
            <a:r>
              <a:rPr lang="en-US" altLang="ja-JP" sz="1800" b="0" i="0" u="none" strike="noStrike" dirty="0">
                <a:solidFill>
                  <a:srgbClr val="000000"/>
                </a:solidFill>
                <a:effectLst/>
                <a:latin typeface="Arial" panose="020B0604020202020204" pitchFamily="34" charset="0"/>
              </a:rPr>
              <a:t>Nginx</a:t>
            </a:r>
            <a:r>
              <a:rPr lang="ja-JP" altLang="en-US" sz="1800" b="0" i="0" u="none" strike="noStrike" dirty="0">
                <a:solidFill>
                  <a:srgbClr val="000000"/>
                </a:solidFill>
                <a:effectLst/>
                <a:latin typeface="Arial" panose="020B0604020202020204" pitchFamily="34" charset="0"/>
              </a:rPr>
              <a:t>や</a:t>
            </a:r>
            <a:r>
              <a:rPr lang="en-US" altLang="ja-JP" sz="1800" b="0" i="0" u="none" strike="noStrike" dirty="0">
                <a:solidFill>
                  <a:srgbClr val="000000"/>
                </a:solidFill>
                <a:effectLst/>
                <a:latin typeface="Arial" panose="020B0604020202020204" pitchFamily="34" charset="0"/>
              </a:rPr>
              <a:t>MariaDB</a:t>
            </a:r>
            <a:r>
              <a:rPr lang="ja-JP" altLang="en-US" sz="1800" b="0" i="0" u="none" strike="noStrike" dirty="0">
                <a:solidFill>
                  <a:srgbClr val="000000"/>
                </a:solidFill>
                <a:effectLst/>
                <a:latin typeface="Arial" panose="020B0604020202020204" pitchFamily="34" charset="0"/>
              </a:rPr>
              <a:t>を構築しています。</a:t>
            </a:r>
            <a:endParaRPr lang="ja-JP" altLang="en-US" b="0" dirty="0">
              <a:effectLst/>
            </a:endParaRPr>
          </a:p>
          <a:p>
            <a:pPr rtl="0">
              <a:spcBef>
                <a:spcPts val="0"/>
              </a:spcBef>
              <a:spcAft>
                <a:spcPts val="0"/>
              </a:spcAft>
            </a:pPr>
            <a:r>
              <a:rPr lang="en-US" altLang="ja-JP" sz="1800" b="0" i="0" u="none" strike="noStrike" dirty="0">
                <a:solidFill>
                  <a:srgbClr val="000000"/>
                </a:solidFill>
                <a:effectLst/>
                <a:latin typeface="Arial" panose="020B0604020202020204" pitchFamily="34" charset="0"/>
              </a:rPr>
              <a:t>Nginx</a:t>
            </a:r>
            <a:r>
              <a:rPr lang="ja-JP" altLang="en-US" sz="1800" b="0" i="0" u="none" strike="noStrike" dirty="0">
                <a:solidFill>
                  <a:srgbClr val="000000"/>
                </a:solidFill>
                <a:effectLst/>
                <a:latin typeface="Arial" panose="020B0604020202020204" pitchFamily="34" charset="0"/>
              </a:rPr>
              <a:t>はリバースプロキシとしても動作しており、これを経由して、フレームワークとして</a:t>
            </a:r>
            <a:r>
              <a:rPr lang="en-US" altLang="ja-JP" sz="1800" b="0" i="0" u="none" strike="noStrike" dirty="0">
                <a:solidFill>
                  <a:srgbClr val="000000"/>
                </a:solidFill>
                <a:effectLst/>
                <a:latin typeface="Arial" panose="020B0604020202020204" pitchFamily="34" charset="0"/>
              </a:rPr>
              <a:t>Koa.js</a:t>
            </a:r>
            <a:r>
              <a:rPr lang="ja-JP" altLang="en-US" sz="1800" b="0" i="0" u="none" strike="noStrike" dirty="0">
                <a:solidFill>
                  <a:srgbClr val="000000"/>
                </a:solidFill>
                <a:effectLst/>
                <a:latin typeface="Arial" panose="020B0604020202020204" pitchFamily="34" charset="0"/>
              </a:rPr>
              <a:t>を使用した</a:t>
            </a:r>
            <a:r>
              <a:rPr lang="en-US" altLang="ja-JP" sz="1800" b="0" i="0" u="none" strike="noStrike" dirty="0">
                <a:solidFill>
                  <a:srgbClr val="000000"/>
                </a:solidFill>
                <a:effectLst/>
                <a:latin typeface="Arial" panose="020B0604020202020204" pitchFamily="34" charset="0"/>
              </a:rPr>
              <a:t>Node.js</a:t>
            </a:r>
            <a:r>
              <a:rPr lang="ja-JP" altLang="en-US" sz="1800" b="0" i="0" u="none" strike="noStrike" dirty="0">
                <a:solidFill>
                  <a:srgbClr val="000000"/>
                </a:solidFill>
                <a:effectLst/>
                <a:latin typeface="Arial" panose="020B0604020202020204" pitchFamily="34" charset="0"/>
              </a:rPr>
              <a:t>アプリケーションでリクエストを処理させています。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また、開発の環境には、主に</a:t>
            </a:r>
            <a:r>
              <a:rPr lang="en-US" altLang="ja-JP" sz="1800" b="0" i="0" u="none" strike="noStrike" dirty="0">
                <a:solidFill>
                  <a:srgbClr val="454545"/>
                </a:solidFill>
                <a:effectLst/>
                <a:latin typeface="Arial" panose="020B0604020202020204" pitchFamily="34" charset="0"/>
              </a:rPr>
              <a:t>WebStorm</a:t>
            </a:r>
            <a:r>
              <a:rPr lang="ja-JP" altLang="en-US" sz="1800" b="0" i="0" u="none" strike="noStrike" dirty="0">
                <a:solidFill>
                  <a:srgbClr val="454545"/>
                </a:solidFill>
                <a:effectLst/>
                <a:latin typeface="Arial" panose="020B0604020202020204" pitchFamily="34" charset="0"/>
              </a:rPr>
              <a:t>を利用いたしました。</a:t>
            </a:r>
            <a:endParaRPr lang="en-US" altLang="ja-JP" sz="1800" b="0" i="0" u="none" strike="noStrike" dirty="0">
              <a:solidFill>
                <a:srgbClr val="454545"/>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次は、動作デモをお見せします。</a:t>
            </a:r>
          </a:p>
          <a:p>
            <a:pPr rtl="0">
              <a:spcBef>
                <a:spcPts val="0"/>
              </a:spcBef>
              <a:spcAft>
                <a:spcPts val="0"/>
              </a:spcAft>
            </a:pP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7</a:t>
            </a:fld>
            <a:endParaRPr kumimoji="1" lang="ja-JP" altLang="en-US"/>
          </a:p>
        </p:txBody>
      </p:sp>
    </p:spTree>
    <p:extLst>
      <p:ext uri="{BB962C8B-B14F-4D97-AF65-F5344CB8AC3E}">
        <p14:creationId xmlns:p14="http://schemas.microsoft.com/office/powerpoint/2010/main" val="622574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8</a:t>
            </a:fld>
            <a:endParaRPr kumimoji="1" lang="ja-JP" altLang="en-US"/>
          </a:p>
        </p:txBody>
      </p:sp>
    </p:spTree>
    <p:extLst>
      <p:ext uri="{BB962C8B-B14F-4D97-AF65-F5344CB8AC3E}">
        <p14:creationId xmlns:p14="http://schemas.microsoft.com/office/powerpoint/2010/main" val="381323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en-US" altLang="ja-JP" sz="1800" b="0" i="0" u="none" strike="noStrike" dirty="0">
                <a:solidFill>
                  <a:srgbClr val="454545"/>
                </a:solidFill>
                <a:effectLst/>
                <a:latin typeface="Arial" panose="020B0604020202020204" pitchFamily="34" charset="0"/>
              </a:rPr>
              <a:t>[</a:t>
            </a:r>
            <a:r>
              <a:rPr lang="ja-JP" altLang="en-US" sz="1800" b="0" i="0" u="none" strike="noStrike" dirty="0">
                <a:solidFill>
                  <a:srgbClr val="454545"/>
                </a:solidFill>
                <a:effectLst/>
                <a:latin typeface="Arial" panose="020B0604020202020204" pitchFamily="34" charset="0"/>
              </a:rPr>
              <a:t>成果物品質報告</a:t>
            </a:r>
            <a:r>
              <a:rPr lang="en-US" altLang="ja-JP" sz="1800" b="0" i="0" u="none" strike="noStrike" dirty="0">
                <a:solidFill>
                  <a:srgbClr val="454545"/>
                </a:solidFill>
                <a:effectLst/>
                <a:latin typeface="Arial" panose="020B0604020202020204" pitchFamily="34" charset="0"/>
              </a:rPr>
              <a:t>]</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次に、成果物の品質についてお話ししていきます。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こちらが結合テスト以降に発見されたバグと、それらへの対処を一覧に記録したものです。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結合テスト以降で発見されたものは全体で</a:t>
            </a:r>
            <a:r>
              <a:rPr lang="en-US" altLang="ja-JP" sz="1800" b="0" i="0" u="none" strike="noStrike" dirty="0">
                <a:solidFill>
                  <a:srgbClr val="454545"/>
                </a:solidFill>
                <a:effectLst/>
                <a:latin typeface="Arial" panose="020B0604020202020204" pitchFamily="34" charset="0"/>
              </a:rPr>
              <a:t>5</a:t>
            </a:r>
            <a:r>
              <a:rPr lang="ja-JP" altLang="en-US" sz="1800" b="0" i="0" u="none" strike="noStrike" dirty="0">
                <a:solidFill>
                  <a:srgbClr val="454545"/>
                </a:solidFill>
                <a:effectLst/>
                <a:latin typeface="Arial" panose="020B0604020202020204" pitchFamily="34" charset="0"/>
              </a:rPr>
              <a:t>件のみでしたので、非常にバグは少なかったと考えております。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このことから、成果物の品質としては十分なものを作る事ができたのではないかと思っております。</a:t>
            </a:r>
            <a:endParaRPr lang="en-US" altLang="ja-JP" sz="1800" b="0" i="0" u="none" strike="noStrike" dirty="0">
              <a:solidFill>
                <a:srgbClr val="454545"/>
              </a:solidFill>
              <a:effectLst/>
              <a:latin typeface="Arial" panose="020B0604020202020204" pitchFamily="34" charset="0"/>
            </a:endParaRPr>
          </a:p>
          <a:p>
            <a:pPr rtl="0">
              <a:spcBef>
                <a:spcPts val="0"/>
              </a:spcBef>
              <a:spcAft>
                <a:spcPts val="0"/>
              </a:spcAft>
            </a:pPr>
            <a:endParaRPr lang="en-US" altLang="ja-JP" sz="1800" b="0" i="0" u="none" strike="noStrike" dirty="0">
              <a:solidFill>
                <a:srgbClr val="454545"/>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dirty="0">
                <a:solidFill>
                  <a:srgbClr val="454545"/>
                </a:solidFill>
                <a:effectLst/>
                <a:latin typeface="Arial" panose="020B0604020202020204" pitchFamily="34" charset="0"/>
              </a:rPr>
              <a:t> 次は、集客に向けての取り組みについてのお話に移らせていただきます。</a:t>
            </a:r>
            <a:endParaRPr lang="ja-JP" altLang="en-US" b="0" dirty="0">
              <a:effectLst/>
            </a:endParaRPr>
          </a:p>
          <a:p>
            <a:pPr rtl="0">
              <a:spcBef>
                <a:spcPts val="0"/>
              </a:spcBef>
              <a:spcAft>
                <a:spcPts val="0"/>
              </a:spcAft>
            </a:pPr>
            <a:endParaRPr lang="ja-JP" altLang="en-US" b="0" dirty="0">
              <a:effectLst/>
            </a:endParaRPr>
          </a:p>
          <a:p>
            <a:br>
              <a:rPr lang="ja-JP" altLang="en-US" b="0" dirty="0">
                <a:effectLst/>
              </a:rPr>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9</a:t>
            </a:fld>
            <a:endParaRPr kumimoji="1" lang="ja-JP" altLang="en-US"/>
          </a:p>
        </p:txBody>
      </p:sp>
    </p:spTree>
    <p:extLst>
      <p:ext uri="{BB962C8B-B14F-4D97-AF65-F5344CB8AC3E}">
        <p14:creationId xmlns:p14="http://schemas.microsoft.com/office/powerpoint/2010/main" val="2867057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8/22/2020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8/22/2020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8/22/2020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8/22/2020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19845429"/>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mhlw.go.jp/toukei/saikin/hw/sinryo/tyosa16/dl/yakuzai.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427889" y="2459420"/>
            <a:ext cx="5927835" cy="1072056"/>
          </a:xfrm>
        </p:spPr>
        <p:txBody>
          <a:bodyPr/>
          <a:lstStyle/>
          <a:p>
            <a:r>
              <a:rPr kumimoji="1" lang="en-US" altLang="ja-JP" sz="6600" dirty="0"/>
              <a:t>MEDICE NOTE</a:t>
            </a:r>
            <a:endParaRPr kumimoji="1" lang="ja-JP" altLang="en-US" sz="6600" dirty="0"/>
          </a:p>
        </p:txBody>
      </p:sp>
      <p:sp>
        <p:nvSpPr>
          <p:cNvPr id="6" name="テキスト ボックス 5"/>
          <p:cNvSpPr txBox="1"/>
          <p:nvPr/>
        </p:nvSpPr>
        <p:spPr>
          <a:xfrm>
            <a:off x="6453352" y="4549452"/>
            <a:ext cx="3300247" cy="1631216"/>
          </a:xfrm>
          <a:prstGeom prst="rect">
            <a:avLst/>
          </a:prstGeom>
          <a:noFill/>
        </p:spPr>
        <p:txBody>
          <a:bodyPr wrap="square" rtlCol="0">
            <a:spAutoFit/>
          </a:bodyPr>
          <a:lstStyle/>
          <a:p>
            <a:r>
              <a:rPr kumimoji="1" lang="ja-JP" altLang="en-US" sz="2000" dirty="0"/>
              <a:t>リーダー　</a:t>
            </a:r>
            <a:r>
              <a:rPr kumimoji="1" lang="en-US" altLang="ja-JP" sz="2000" dirty="0"/>
              <a:t> </a:t>
            </a:r>
            <a:r>
              <a:rPr kumimoji="1" lang="ja-JP" altLang="en-US" sz="2000" dirty="0"/>
              <a:t>：</a:t>
            </a:r>
            <a:r>
              <a:rPr kumimoji="1" lang="en-US" altLang="ja-JP" sz="2000" dirty="0"/>
              <a:t> </a:t>
            </a:r>
            <a:r>
              <a:rPr kumimoji="1" lang="ja-JP" altLang="en-US" sz="2000" dirty="0"/>
              <a:t>宮田</a:t>
            </a:r>
            <a:r>
              <a:rPr kumimoji="1" lang="en-US" altLang="ja-JP" sz="2000" dirty="0"/>
              <a:t> </a:t>
            </a:r>
            <a:r>
              <a:rPr kumimoji="1" lang="ja-JP" altLang="en-US" sz="2000" dirty="0"/>
              <a:t>隼人</a:t>
            </a:r>
            <a:endParaRPr kumimoji="1" lang="en-US" altLang="ja-JP" sz="2000" dirty="0"/>
          </a:p>
          <a:p>
            <a:r>
              <a:rPr kumimoji="1" lang="ja-JP" altLang="en-US" sz="2000" dirty="0"/>
              <a:t>副リーダー</a:t>
            </a:r>
            <a:r>
              <a:rPr kumimoji="1" lang="en-US" altLang="ja-JP" sz="2000" dirty="0"/>
              <a:t> </a:t>
            </a:r>
            <a:r>
              <a:rPr kumimoji="1" lang="ja-JP" altLang="en-US" sz="2000" dirty="0"/>
              <a:t>：</a:t>
            </a:r>
            <a:r>
              <a:rPr kumimoji="1" lang="en-US" altLang="ja-JP" sz="2000" dirty="0"/>
              <a:t> </a:t>
            </a:r>
            <a:r>
              <a:rPr kumimoji="1" lang="ja-JP" altLang="en-US" sz="2000" dirty="0"/>
              <a:t>河原</a:t>
            </a:r>
            <a:r>
              <a:rPr kumimoji="1" lang="en-US" altLang="ja-JP" sz="2000" dirty="0"/>
              <a:t> </a:t>
            </a:r>
            <a:r>
              <a:rPr kumimoji="1" lang="ja-JP" altLang="en-US" sz="2000" dirty="0"/>
              <a:t>慎之介</a:t>
            </a:r>
            <a:endParaRPr kumimoji="1" lang="en-US" altLang="ja-JP" sz="2000" dirty="0"/>
          </a:p>
          <a:p>
            <a:r>
              <a:rPr kumimoji="1" lang="ja-JP" altLang="en-US" sz="2000" dirty="0"/>
              <a:t>メンバー　</a:t>
            </a:r>
            <a:r>
              <a:rPr kumimoji="1" lang="en-US" altLang="ja-JP" sz="2000" dirty="0"/>
              <a:t> </a:t>
            </a:r>
            <a:r>
              <a:rPr kumimoji="1" lang="ja-JP" altLang="en-US" sz="2000" dirty="0"/>
              <a:t>：</a:t>
            </a:r>
            <a:r>
              <a:rPr kumimoji="1" lang="en-US" altLang="ja-JP" sz="2000" dirty="0"/>
              <a:t> </a:t>
            </a:r>
            <a:r>
              <a:rPr kumimoji="1" lang="ja-JP" altLang="en-US" sz="2000" dirty="0"/>
              <a:t>梅崎</a:t>
            </a:r>
            <a:r>
              <a:rPr kumimoji="1" lang="en-US" altLang="ja-JP" sz="2000" dirty="0"/>
              <a:t> </a:t>
            </a:r>
            <a:r>
              <a:rPr kumimoji="1" lang="ja-JP" altLang="en-US" sz="2000" dirty="0"/>
              <a:t>貴史</a:t>
            </a:r>
            <a:endParaRPr kumimoji="1" lang="en-US" altLang="ja-JP" sz="2000" dirty="0"/>
          </a:p>
          <a:p>
            <a:r>
              <a:rPr kumimoji="1" lang="ja-JP" altLang="en-US" sz="2000" dirty="0"/>
              <a:t>　　　　　　</a:t>
            </a:r>
            <a:r>
              <a:rPr kumimoji="1" lang="en-US" altLang="ja-JP" sz="2000" dirty="0"/>
              <a:t>  </a:t>
            </a:r>
            <a:r>
              <a:rPr kumimoji="1" lang="ja-JP" altLang="en-US" sz="2000" dirty="0"/>
              <a:t>田中</a:t>
            </a:r>
            <a:r>
              <a:rPr kumimoji="1" lang="en-US" altLang="ja-JP" sz="2000" dirty="0"/>
              <a:t> </a:t>
            </a:r>
            <a:r>
              <a:rPr kumimoji="1" lang="ja-JP" altLang="en-US" sz="2000" dirty="0"/>
              <a:t>帝豪</a:t>
            </a:r>
            <a:endParaRPr kumimoji="1" lang="en-US" altLang="ja-JP" sz="2000" dirty="0"/>
          </a:p>
          <a:p>
            <a:r>
              <a:rPr kumimoji="1" lang="ja-JP" altLang="en-US" sz="2000" dirty="0"/>
              <a:t>　　　　　　</a:t>
            </a:r>
            <a:r>
              <a:rPr kumimoji="1" lang="en-US" altLang="ja-JP" sz="2000" dirty="0"/>
              <a:t>  </a:t>
            </a:r>
            <a:r>
              <a:rPr kumimoji="1" lang="ja-JP" altLang="en-US" sz="2000" dirty="0"/>
              <a:t>山本</a:t>
            </a:r>
            <a:r>
              <a:rPr kumimoji="1" lang="en-US" altLang="ja-JP" sz="2000" dirty="0"/>
              <a:t> </a:t>
            </a:r>
            <a:r>
              <a:rPr kumimoji="1" lang="ja-JP" altLang="en-US" sz="2000" dirty="0"/>
              <a:t>大地</a:t>
            </a:r>
          </a:p>
        </p:txBody>
      </p:sp>
    </p:spTree>
    <p:extLst>
      <p:ext uri="{BB962C8B-B14F-4D97-AF65-F5344CB8AC3E}">
        <p14:creationId xmlns:p14="http://schemas.microsoft.com/office/powerpoint/2010/main" val="1214073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ユーザー増加への取り組み</a:t>
            </a:r>
          </a:p>
        </p:txBody>
      </p:sp>
      <p:sp>
        <p:nvSpPr>
          <p:cNvPr id="3" name="コンテンツ プレースホルダー 2"/>
          <p:cNvSpPr>
            <a:spLocks noGrp="1"/>
          </p:cNvSpPr>
          <p:nvPr>
            <p:ph idx="1"/>
          </p:nvPr>
        </p:nvSpPr>
        <p:spPr>
          <a:xfrm>
            <a:off x="677333" y="1930401"/>
            <a:ext cx="8487687" cy="2483944"/>
          </a:xfrm>
        </p:spPr>
        <p:txBody>
          <a:bodyPr>
            <a:normAutofit lnSpcReduction="10000"/>
          </a:bodyPr>
          <a:lstStyle/>
          <a:p>
            <a:r>
              <a:rPr lang="en-US" altLang="ja-JP" dirty="0"/>
              <a:t>Twitter</a:t>
            </a:r>
            <a:r>
              <a:rPr lang="ja-JP" altLang="en-US" dirty="0"/>
              <a:t>や</a:t>
            </a:r>
            <a:r>
              <a:rPr lang="en-US" altLang="ja-JP" dirty="0"/>
              <a:t>Facebook</a:t>
            </a:r>
            <a:r>
              <a:rPr lang="ja-JP" altLang="en-US" dirty="0"/>
              <a:t>を利用した宣伝</a:t>
            </a:r>
            <a:endParaRPr lang="en-US" altLang="ja-JP" dirty="0"/>
          </a:p>
          <a:p>
            <a:endParaRPr lang="en-US" altLang="ja-JP" dirty="0"/>
          </a:p>
          <a:p>
            <a:r>
              <a:rPr lang="en-US" altLang="ja-JP" dirty="0" err="1"/>
              <a:t>Qiita</a:t>
            </a:r>
            <a:r>
              <a:rPr lang="ja-JP" altLang="en-US" dirty="0"/>
              <a:t>に活用した技術の投稿</a:t>
            </a:r>
            <a:endParaRPr lang="en-US" altLang="ja-JP" dirty="0"/>
          </a:p>
          <a:p>
            <a:endParaRPr lang="en-US" altLang="ja-JP" dirty="0"/>
          </a:p>
          <a:p>
            <a:r>
              <a:rPr lang="ja-JP" altLang="en-US" dirty="0"/>
              <a:t>アプリの宣伝ポスター作り</a:t>
            </a:r>
            <a:br>
              <a:rPr lang="ja-JP" altLang="en-US" dirty="0"/>
            </a:br>
            <a:br>
              <a:rPr lang="ja-JP" altLang="en-US" dirty="0"/>
            </a:b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68351">
            <a:off x="5975581" y="3184940"/>
            <a:ext cx="2216809" cy="3164962"/>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89283">
            <a:off x="7929600" y="1573550"/>
            <a:ext cx="1045112" cy="1045112"/>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20617">
            <a:off x="5903234" y="1504179"/>
            <a:ext cx="1001015" cy="1001015"/>
          </a:xfrm>
          <a:prstGeom prst="rect">
            <a:avLst/>
          </a:prstGeom>
        </p:spPr>
      </p:pic>
      <p:pic>
        <p:nvPicPr>
          <p:cNvPr id="8" name="図 7">
            <a:extLst>
              <a:ext uri="{FF2B5EF4-FFF2-40B4-BE49-F238E27FC236}">
                <a16:creationId xmlns:a16="http://schemas.microsoft.com/office/drawing/2014/main" id="{78581A22-F7E8-45A2-B03B-982C42BDDD56}"/>
              </a:ext>
            </a:extLst>
          </p:cNvPr>
          <p:cNvPicPr>
            <a:picLocks noChangeAspect="1"/>
          </p:cNvPicPr>
          <p:nvPr/>
        </p:nvPicPr>
        <p:blipFill>
          <a:blip r:embed="rId6"/>
          <a:stretch>
            <a:fillRect/>
          </a:stretch>
        </p:blipFill>
        <p:spPr>
          <a:xfrm rot="20542657">
            <a:off x="4711309" y="2466057"/>
            <a:ext cx="1003568" cy="1003568"/>
          </a:xfrm>
          <a:prstGeom prst="rect">
            <a:avLst/>
          </a:prstGeom>
        </p:spPr>
      </p:pic>
    </p:spTree>
    <p:extLst>
      <p:ext uri="{BB962C8B-B14F-4D97-AF65-F5344CB8AC3E}">
        <p14:creationId xmlns:p14="http://schemas.microsoft.com/office/powerpoint/2010/main" val="86208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tx1"/>
                </a:solidFill>
              </a:rPr>
              <a:t>ユーザー数の遷移</a:t>
            </a:r>
            <a:endParaRPr kumimoji="1" lang="ja-JP" altLang="en-US" dirty="0">
              <a:solidFill>
                <a:schemeClr val="tx1"/>
              </a:solidFill>
            </a:endParaRPr>
          </a:p>
        </p:txBody>
      </p:sp>
      <p:sp>
        <p:nvSpPr>
          <p:cNvPr id="8" name="コンテンツ プレースホルダー 7"/>
          <p:cNvSpPr>
            <a:spLocks noGrp="1"/>
          </p:cNvSpPr>
          <p:nvPr>
            <p:ph idx="1"/>
          </p:nvPr>
        </p:nvSpPr>
        <p:spPr>
          <a:xfrm>
            <a:off x="677334" y="2160589"/>
            <a:ext cx="8984024" cy="3880773"/>
          </a:xfrm>
        </p:spPr>
        <p:txBody>
          <a:bodyPr>
            <a:normAutofit/>
          </a:bodyPr>
          <a:lstStyle/>
          <a:p>
            <a:r>
              <a:rPr lang="ja-JP" altLang="en-US" dirty="0"/>
              <a:t>現段階ではアプリを使用しているユーザーがいない。</a:t>
            </a:r>
            <a:endParaRPr lang="en-US" altLang="ja-JP" dirty="0"/>
          </a:p>
          <a:p>
            <a:endParaRPr kumimoji="1" lang="en-US" altLang="ja-JP" dirty="0"/>
          </a:p>
          <a:p>
            <a:r>
              <a:rPr lang="ja-JP" altLang="en-US" dirty="0"/>
              <a:t>ユーザー増加への取り組みが遅れた。</a:t>
            </a:r>
            <a:endParaRPr lang="en-US" altLang="ja-JP" dirty="0"/>
          </a:p>
          <a:p>
            <a:endParaRPr kumimoji="1" lang="en-US" altLang="ja-JP" dirty="0"/>
          </a:p>
          <a:p>
            <a:r>
              <a:rPr lang="ja-JP" altLang="en-US" dirty="0"/>
              <a:t>現在、宣伝用の</a:t>
            </a:r>
            <a:r>
              <a:rPr lang="en-US" altLang="ja-JP" dirty="0"/>
              <a:t>Twitter</a:t>
            </a:r>
            <a:r>
              <a:rPr lang="ja-JP" altLang="en-US" dirty="0"/>
              <a:t>と</a:t>
            </a:r>
            <a:r>
              <a:rPr lang="en-US" altLang="ja-JP" dirty="0"/>
              <a:t>Facebook</a:t>
            </a:r>
            <a:r>
              <a:rPr lang="ja-JP" altLang="en-US" dirty="0"/>
              <a:t>のフォロワー数が</a:t>
            </a:r>
            <a:r>
              <a:rPr lang="en-US" altLang="ja-JP" dirty="0"/>
              <a:t>0</a:t>
            </a:r>
            <a:r>
              <a:rPr lang="ja-JP" altLang="en-US" dirty="0"/>
              <a:t>であまり効果が出なかった。</a:t>
            </a:r>
            <a:br>
              <a:rPr lang="ja-JP" altLang="en-US" dirty="0"/>
            </a:br>
            <a:endParaRPr kumimoji="1" lang="ja-JP" altLang="en-US" dirty="0"/>
          </a:p>
        </p:txBody>
      </p:sp>
    </p:spTree>
    <p:extLst>
      <p:ext uri="{BB962C8B-B14F-4D97-AF65-F5344CB8AC3E}">
        <p14:creationId xmlns:p14="http://schemas.microsoft.com/office/powerpoint/2010/main" val="189924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wipe(down)">
                                      <p:cBhvr>
                                        <p:cTn id="11" dur="500"/>
                                        <p:tgtEl>
                                          <p:spTgt spid="8">
                                            <p:txEl>
                                              <p:pRg st="2" end="2"/>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wipe(down)">
                                      <p:cBhvr>
                                        <p:cTn id="1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反省点</a:t>
            </a:r>
          </a:p>
        </p:txBody>
      </p:sp>
      <p:sp>
        <p:nvSpPr>
          <p:cNvPr id="3" name="コンテンツ プレースホルダー 2"/>
          <p:cNvSpPr>
            <a:spLocks noGrp="1"/>
          </p:cNvSpPr>
          <p:nvPr>
            <p:ph idx="1"/>
          </p:nvPr>
        </p:nvSpPr>
        <p:spPr>
          <a:xfrm>
            <a:off x="677334" y="1825296"/>
            <a:ext cx="8596668" cy="3880773"/>
          </a:xfrm>
        </p:spPr>
        <p:txBody>
          <a:bodyPr/>
          <a:lstStyle/>
          <a:p>
            <a:r>
              <a:rPr lang="ja-JP" altLang="en-US" dirty="0"/>
              <a:t>メンバー間での情報共有がうまくできていなかった。 </a:t>
            </a:r>
            <a:endParaRPr lang="en-US" altLang="ja-JP" dirty="0"/>
          </a:p>
          <a:p>
            <a:endParaRPr lang="en-US" altLang="ja-JP" dirty="0"/>
          </a:p>
          <a:p>
            <a:r>
              <a:rPr lang="ja-JP" altLang="en-US" dirty="0"/>
              <a:t>メンバーのスケジュールを把握して、前もって作業の分担を決める必要があった。</a:t>
            </a:r>
            <a:endParaRPr lang="en-US" altLang="ja-JP" dirty="0"/>
          </a:p>
          <a:p>
            <a:endParaRPr lang="en-US" altLang="ja-JP" dirty="0"/>
          </a:p>
          <a:p>
            <a:r>
              <a:rPr lang="ja-JP" altLang="en-US" dirty="0"/>
              <a:t>メンバーがそれぞれ全く別々の作業をしているので、他のメンバーの作業状況が分かり辛かった。</a:t>
            </a:r>
            <a:endParaRPr lang="en-US" altLang="ja-JP" dirty="0"/>
          </a:p>
          <a:p>
            <a:endParaRPr lang="en-US" altLang="ja-JP" dirty="0"/>
          </a:p>
          <a:p>
            <a:r>
              <a:rPr lang="ja-JP" altLang="en-US" dirty="0"/>
              <a:t>体調不良が少し多かった。</a:t>
            </a:r>
            <a:endParaRPr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80754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2854142" cy="609600"/>
          </a:xfrm>
        </p:spPr>
        <p:txBody>
          <a:bodyPr>
            <a:normAutofit fontScale="90000"/>
          </a:bodyPr>
          <a:lstStyle/>
          <a:p>
            <a:r>
              <a:rPr kumimoji="1" lang="ja-JP" altLang="en-US">
                <a:solidFill>
                  <a:schemeClr val="tx1"/>
                </a:solidFill>
              </a:rPr>
              <a:t>将来の展望</a:t>
            </a:r>
          </a:p>
        </p:txBody>
      </p:sp>
      <p:sp>
        <p:nvSpPr>
          <p:cNvPr id="3" name="コンテンツ プレースホルダー 2"/>
          <p:cNvSpPr>
            <a:spLocks noGrp="1"/>
          </p:cNvSpPr>
          <p:nvPr>
            <p:ph idx="1"/>
          </p:nvPr>
        </p:nvSpPr>
        <p:spPr>
          <a:xfrm>
            <a:off x="677334" y="2297225"/>
            <a:ext cx="8596668" cy="3357342"/>
          </a:xfrm>
        </p:spPr>
        <p:txBody>
          <a:bodyPr/>
          <a:lstStyle/>
          <a:p>
            <a:r>
              <a:rPr lang="ja-JP" altLang="en-US" dirty="0"/>
              <a:t>症状から可能性のある病気を推測し、受診したほうが良い診療科を提案する </a:t>
            </a:r>
            <a:endParaRPr lang="en-US" altLang="ja-JP" dirty="0"/>
          </a:p>
          <a:p>
            <a:endParaRPr lang="ja-JP" altLang="en-US" dirty="0"/>
          </a:p>
          <a:p>
            <a:r>
              <a:rPr lang="ja-JP" altLang="en-US" dirty="0"/>
              <a:t>文字認識で薬の情報を登録できるようにする </a:t>
            </a:r>
            <a:endParaRPr lang="en-US" altLang="ja-JP" dirty="0"/>
          </a:p>
          <a:p>
            <a:endParaRPr lang="en-US" altLang="ja-JP" dirty="0"/>
          </a:p>
          <a:p>
            <a:r>
              <a:rPr lang="ja-JP" altLang="en-US" dirty="0"/>
              <a:t>効果的な集客対策を行っていく</a:t>
            </a:r>
            <a:br>
              <a:rPr lang="ja-JP" altLang="en-US" dirty="0"/>
            </a:br>
            <a:br>
              <a:rPr lang="ja-JP" altLang="en-US" dirty="0"/>
            </a:br>
            <a:endParaRPr kumimoji="1" lang="ja-JP" altLang="en-US" dirty="0"/>
          </a:p>
        </p:txBody>
      </p:sp>
    </p:spTree>
    <p:extLst>
      <p:ext uri="{BB962C8B-B14F-4D97-AF65-F5344CB8AC3E}">
        <p14:creationId xmlns:p14="http://schemas.microsoft.com/office/powerpoint/2010/main" val="109092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BD07299-613C-42C0-8DE0-A51D666AC4AB}"/>
              </a:ext>
            </a:extLst>
          </p:cNvPr>
          <p:cNvSpPr/>
          <p:nvPr/>
        </p:nvSpPr>
        <p:spPr>
          <a:xfrm>
            <a:off x="2466975" y="2347912"/>
            <a:ext cx="7505700" cy="271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ごせいちょうありがとうございました</a:t>
            </a:r>
          </a:p>
        </p:txBody>
      </p:sp>
      <p:sp>
        <p:nvSpPr>
          <p:cNvPr id="3" name="テキスト ボックス 2">
            <a:extLst>
              <a:ext uri="{FF2B5EF4-FFF2-40B4-BE49-F238E27FC236}">
                <a16:creationId xmlns:a16="http://schemas.microsoft.com/office/drawing/2014/main" id="{43BD481C-D886-48FA-9C10-D0731446FF1D}"/>
              </a:ext>
            </a:extLst>
          </p:cNvPr>
          <p:cNvSpPr txBox="1"/>
          <p:nvPr/>
        </p:nvSpPr>
        <p:spPr>
          <a:xfrm>
            <a:off x="1433512" y="3351281"/>
            <a:ext cx="9324976" cy="707886"/>
          </a:xfrm>
          <a:prstGeom prst="rect">
            <a:avLst/>
          </a:prstGeom>
          <a:noFill/>
        </p:spPr>
        <p:txBody>
          <a:bodyPr wrap="square" rtlCol="0">
            <a:spAutoFit/>
          </a:bodyPr>
          <a:lstStyle/>
          <a:p>
            <a:pPr algn="ctr"/>
            <a:r>
              <a:rPr kumimoji="1" lang="ja-JP" altLang="en-US" sz="4000" dirty="0">
                <a:latin typeface="+mn-ea"/>
              </a:rPr>
              <a:t>ご清聴ありがとうございました！</a:t>
            </a:r>
          </a:p>
        </p:txBody>
      </p:sp>
    </p:spTree>
    <p:extLst>
      <p:ext uri="{BB962C8B-B14F-4D97-AF65-F5344CB8AC3E}">
        <p14:creationId xmlns:p14="http://schemas.microsoft.com/office/powerpoint/2010/main" val="114332411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3264045" cy="599090"/>
          </a:xfrm>
        </p:spPr>
        <p:txBody>
          <a:bodyPr>
            <a:normAutofit fontScale="90000"/>
          </a:bodyPr>
          <a:lstStyle/>
          <a:p>
            <a:r>
              <a:rPr kumimoji="1" lang="ja-JP" altLang="en-US" dirty="0">
                <a:solidFill>
                  <a:schemeClr val="tx1"/>
                </a:solidFill>
              </a:rPr>
              <a:t>目次</a:t>
            </a:r>
          </a:p>
        </p:txBody>
      </p:sp>
      <p:sp>
        <p:nvSpPr>
          <p:cNvPr id="3" name="コンテンツ プレースホルダー 2"/>
          <p:cNvSpPr>
            <a:spLocks noGrp="1"/>
          </p:cNvSpPr>
          <p:nvPr>
            <p:ph idx="1"/>
          </p:nvPr>
        </p:nvSpPr>
        <p:spPr>
          <a:xfrm>
            <a:off x="1286934" y="1508947"/>
            <a:ext cx="8596668" cy="4765729"/>
          </a:xfrm>
        </p:spPr>
        <p:txBody>
          <a:bodyPr>
            <a:normAutofit lnSpcReduction="10000"/>
          </a:bodyPr>
          <a:lstStyle/>
          <a:p>
            <a:r>
              <a:rPr kumimoji="1" lang="ja-JP" altLang="en-US" dirty="0"/>
              <a:t>システムの概要</a:t>
            </a:r>
            <a:endParaRPr kumimoji="1" lang="en-US" altLang="ja-JP" dirty="0"/>
          </a:p>
          <a:p>
            <a:r>
              <a:rPr lang="ja-JP" altLang="en-US" dirty="0"/>
              <a:t>ペルソナの説明</a:t>
            </a:r>
            <a:endParaRPr lang="en-US" altLang="ja-JP" dirty="0"/>
          </a:p>
          <a:p>
            <a:r>
              <a:rPr kumimoji="1" lang="ja-JP" altLang="en-US" dirty="0"/>
              <a:t>ユーザーの利用目的</a:t>
            </a:r>
            <a:endParaRPr kumimoji="1" lang="en-US" altLang="ja-JP" dirty="0"/>
          </a:p>
          <a:p>
            <a:r>
              <a:rPr lang="ja-JP" altLang="en-US" dirty="0"/>
              <a:t>意図する導入効果</a:t>
            </a:r>
            <a:endParaRPr lang="en-US" altLang="ja-JP" dirty="0"/>
          </a:p>
          <a:p>
            <a:r>
              <a:rPr kumimoji="1" lang="ja-JP" altLang="en-US" dirty="0"/>
              <a:t>活用技術紹介</a:t>
            </a:r>
            <a:endParaRPr kumimoji="1" lang="en-US" altLang="ja-JP" dirty="0"/>
          </a:p>
          <a:p>
            <a:r>
              <a:rPr lang="ja-JP" altLang="en-US" dirty="0"/>
              <a:t>システムの動作フロー</a:t>
            </a:r>
            <a:endParaRPr lang="en-US" altLang="ja-JP" dirty="0"/>
          </a:p>
          <a:p>
            <a:r>
              <a:rPr kumimoji="1" lang="ja-JP" altLang="en-US" dirty="0"/>
              <a:t>成果物品質報告</a:t>
            </a:r>
            <a:endParaRPr kumimoji="1" lang="en-US" altLang="ja-JP" dirty="0"/>
          </a:p>
          <a:p>
            <a:r>
              <a:rPr lang="ja-JP" altLang="en-US" dirty="0"/>
              <a:t>利用検証結果</a:t>
            </a:r>
            <a:endParaRPr lang="en-US" altLang="ja-JP" dirty="0"/>
          </a:p>
          <a:p>
            <a:r>
              <a:rPr kumimoji="1" lang="ja-JP" altLang="en-US" dirty="0"/>
              <a:t>開発プロセスの振り返り</a:t>
            </a:r>
            <a:endParaRPr kumimoji="1" lang="en-US" altLang="ja-JP" dirty="0"/>
          </a:p>
          <a:p>
            <a:r>
              <a:rPr lang="ja-JP" altLang="en-US" dirty="0"/>
              <a:t>反省点</a:t>
            </a:r>
            <a:endParaRPr lang="en-US" altLang="ja-JP" dirty="0"/>
          </a:p>
          <a:p>
            <a:r>
              <a:rPr kumimoji="1" lang="ja-JP" altLang="en-US" dirty="0"/>
              <a:t>成果</a:t>
            </a:r>
            <a:endParaRPr kumimoji="1" lang="en-US" altLang="ja-JP" dirty="0"/>
          </a:p>
          <a:p>
            <a:r>
              <a:rPr lang="ja-JP" altLang="en-US" dirty="0"/>
              <a:t>将来の展望</a:t>
            </a:r>
            <a:endParaRPr kumimoji="1" lang="en-US" altLang="ja-JP" dirty="0"/>
          </a:p>
          <a:p>
            <a:endParaRPr lang="en-US" altLang="ja-JP" dirty="0"/>
          </a:p>
          <a:p>
            <a:endParaRPr kumimoji="1" lang="en-US" altLang="ja-JP" dirty="0"/>
          </a:p>
          <a:p>
            <a:endParaRPr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201825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1008993"/>
          </a:xfrm>
        </p:spPr>
        <p:txBody>
          <a:bodyPr/>
          <a:lstStyle/>
          <a:p>
            <a:r>
              <a:rPr kumimoji="1" lang="ja-JP" altLang="en-US" dirty="0">
                <a:solidFill>
                  <a:schemeClr val="tx1"/>
                </a:solidFill>
              </a:rPr>
              <a:t>システムの概要</a:t>
            </a:r>
          </a:p>
        </p:txBody>
      </p:sp>
      <p:sp>
        <p:nvSpPr>
          <p:cNvPr id="3" name="コンテンツ プレースホルダー 2"/>
          <p:cNvSpPr>
            <a:spLocks noGrp="1"/>
          </p:cNvSpPr>
          <p:nvPr>
            <p:ph idx="1"/>
          </p:nvPr>
        </p:nvSpPr>
        <p:spPr>
          <a:xfrm>
            <a:off x="677334" y="1993462"/>
            <a:ext cx="9170859" cy="3303752"/>
          </a:xfrm>
        </p:spPr>
        <p:txBody>
          <a:bodyPr>
            <a:normAutofit/>
          </a:bodyPr>
          <a:lstStyle/>
          <a:p>
            <a:r>
              <a:rPr lang="en-US" altLang="ja-JP" dirty="0"/>
              <a:t>Web</a:t>
            </a:r>
            <a:r>
              <a:rPr lang="ja-JP" altLang="en-US" dirty="0"/>
              <a:t>版のお薬手帳。スマホやパソコンなどで処方された薬の情報の登録と確認を</a:t>
            </a:r>
            <a:br>
              <a:rPr lang="en-US" altLang="ja-JP" dirty="0"/>
            </a:br>
            <a:r>
              <a:rPr lang="ja-JP" altLang="en-US" dirty="0"/>
              <a:t>行う</a:t>
            </a:r>
            <a:r>
              <a:rPr lang="en-US" altLang="ja-JP" dirty="0"/>
              <a:t>Web</a:t>
            </a:r>
            <a:r>
              <a:rPr lang="ja-JP" altLang="en-US" dirty="0"/>
              <a:t>アプリケーション。</a:t>
            </a:r>
            <a:endParaRPr lang="en-US" altLang="ja-JP" dirty="0"/>
          </a:p>
          <a:p>
            <a:pPr marL="0" indent="0">
              <a:buNone/>
            </a:pPr>
            <a:endParaRPr lang="en-US" altLang="ja-JP" dirty="0"/>
          </a:p>
          <a:p>
            <a:r>
              <a:rPr lang="en-US" altLang="ja-JP" dirty="0"/>
              <a:t>LINE</a:t>
            </a:r>
            <a:r>
              <a:rPr lang="ja-JP" altLang="en-US" dirty="0"/>
              <a:t>を通して薬を飲む時間に通知を行う。 </a:t>
            </a:r>
            <a:endParaRPr lang="en-US" altLang="ja-JP" dirty="0"/>
          </a:p>
          <a:p>
            <a:endParaRPr lang="ja-JP" altLang="en-US" dirty="0"/>
          </a:p>
          <a:p>
            <a:r>
              <a:rPr lang="ja-JP" altLang="en-US" dirty="0"/>
              <a:t>グループ機能を使って家族の薬の情報をまとめて管理できる。</a:t>
            </a:r>
            <a:endParaRPr lang="en-US" altLang="ja-JP" dirty="0"/>
          </a:p>
          <a:p>
            <a:endParaRPr lang="en-US" altLang="ja-JP" dirty="0"/>
          </a:p>
          <a:p>
            <a:r>
              <a:rPr lang="ja-JP" altLang="en-US" dirty="0"/>
              <a:t>登録した薬の処方期間をカレンダーで確認することが可能。</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9059" y="3188367"/>
            <a:ext cx="1850342" cy="1993462"/>
          </a:xfrm>
          <a:prstGeom prst="rect">
            <a:avLst/>
          </a:prstGeom>
        </p:spPr>
      </p:pic>
    </p:spTree>
    <p:extLst>
      <p:ext uri="{BB962C8B-B14F-4D97-AF65-F5344CB8AC3E}">
        <p14:creationId xmlns:p14="http://schemas.microsoft.com/office/powerpoint/2010/main" val="103227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arn(inVertical)">
                                      <p:cBhvr>
                                        <p:cTn id="13" dur="500"/>
                                        <p:tgtEl>
                                          <p:spTgt spid="3">
                                            <p:txEl>
                                              <p:pRg st="4" end="4"/>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6280514" cy="588579"/>
          </a:xfrm>
        </p:spPr>
        <p:txBody>
          <a:bodyPr>
            <a:normAutofit fontScale="90000"/>
          </a:bodyPr>
          <a:lstStyle/>
          <a:p>
            <a:r>
              <a:rPr kumimoji="1" lang="ja-JP" altLang="en-US" dirty="0">
                <a:solidFill>
                  <a:schemeClr val="tx1"/>
                </a:solidFill>
              </a:rPr>
              <a:t>ペルソナ</a:t>
            </a:r>
          </a:p>
        </p:txBody>
      </p:sp>
      <p:sp>
        <p:nvSpPr>
          <p:cNvPr id="3" name="コンテンツ プレースホルダー 2"/>
          <p:cNvSpPr>
            <a:spLocks noGrp="1"/>
          </p:cNvSpPr>
          <p:nvPr>
            <p:ph idx="1"/>
          </p:nvPr>
        </p:nvSpPr>
        <p:spPr>
          <a:xfrm>
            <a:off x="677334" y="2075190"/>
            <a:ext cx="8182887" cy="1403735"/>
          </a:xfrm>
        </p:spPr>
        <p:txBody>
          <a:bodyPr>
            <a:noAutofit/>
          </a:bodyPr>
          <a:lstStyle/>
          <a:p>
            <a:r>
              <a:rPr lang="ja-JP" altLang="en-US" dirty="0"/>
              <a:t>薬の飲み忘れが多い人 </a:t>
            </a:r>
            <a:endParaRPr lang="en-US" altLang="ja-JP" dirty="0"/>
          </a:p>
          <a:p>
            <a:endParaRPr lang="en-US" altLang="ja-JP" dirty="0"/>
          </a:p>
          <a:p>
            <a:r>
              <a:rPr lang="ja-JP" altLang="en-US" dirty="0"/>
              <a:t>多数の処方を受けており、薬の管理が煩雑で困っている人</a:t>
            </a:r>
            <a:endParaRPr lang="en-US" altLang="ja-JP" dirty="0"/>
          </a:p>
          <a:p>
            <a:endParaRPr lang="en-US" altLang="ja-JP" dirty="0"/>
          </a:p>
          <a:p>
            <a:r>
              <a:rPr lang="ja-JP" altLang="en-US" dirty="0"/>
              <a:t>家族の薬の管理に不安がある人</a:t>
            </a:r>
            <a:br>
              <a:rPr lang="ja-JP" altLang="en-US" dirty="0"/>
            </a:br>
            <a:br>
              <a:rPr lang="ja-JP" altLang="en-US" dirty="0"/>
            </a:b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511" y="1842630"/>
            <a:ext cx="2293610" cy="3272589"/>
          </a:xfrm>
          <a:prstGeom prst="rect">
            <a:avLst/>
          </a:prstGeom>
        </p:spPr>
      </p:pic>
    </p:spTree>
    <p:extLst>
      <p:ext uri="{BB962C8B-B14F-4D97-AF65-F5344CB8AC3E}">
        <p14:creationId xmlns:p14="http://schemas.microsoft.com/office/powerpoint/2010/main" val="123230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0387" y="1303165"/>
            <a:ext cx="7957491" cy="4681647"/>
          </a:xfrm>
        </p:spPr>
      </p:pic>
      <p:sp>
        <p:nvSpPr>
          <p:cNvPr id="5" name="テキスト ボックス 4"/>
          <p:cNvSpPr txBox="1"/>
          <p:nvPr/>
        </p:nvSpPr>
        <p:spPr>
          <a:xfrm>
            <a:off x="987972" y="630621"/>
            <a:ext cx="6211614" cy="369332"/>
          </a:xfrm>
          <a:prstGeom prst="rect">
            <a:avLst/>
          </a:prstGeom>
          <a:noFill/>
        </p:spPr>
        <p:txBody>
          <a:bodyPr wrap="square" rtlCol="0">
            <a:spAutoFit/>
          </a:bodyPr>
          <a:lstStyle/>
          <a:p>
            <a:r>
              <a:rPr kumimoji="1" lang="ja-JP" altLang="en-US" b="1" dirty="0"/>
              <a:t>一人当たりの薬の処方数</a:t>
            </a:r>
          </a:p>
        </p:txBody>
      </p:sp>
      <p:sp>
        <p:nvSpPr>
          <p:cNvPr id="2" name="テキスト ボックス 1"/>
          <p:cNvSpPr txBox="1"/>
          <p:nvPr/>
        </p:nvSpPr>
        <p:spPr>
          <a:xfrm>
            <a:off x="987972" y="6256421"/>
            <a:ext cx="7975554" cy="276999"/>
          </a:xfrm>
          <a:prstGeom prst="rect">
            <a:avLst/>
          </a:prstGeom>
          <a:noFill/>
        </p:spPr>
        <p:txBody>
          <a:bodyPr wrap="square" rtlCol="0">
            <a:spAutoFit/>
          </a:bodyPr>
          <a:lstStyle/>
          <a:p>
            <a:r>
              <a:rPr kumimoji="1" lang="ja-JP" altLang="en-US" sz="1200" dirty="0"/>
              <a:t>引用元</a:t>
            </a:r>
            <a:r>
              <a:rPr kumimoji="1" lang="en-US" altLang="ja-JP" sz="1200" dirty="0"/>
              <a:t>URL</a:t>
            </a:r>
            <a:r>
              <a:rPr kumimoji="1" lang="ja-JP" altLang="en-US" sz="1200" dirty="0"/>
              <a:t>：</a:t>
            </a:r>
            <a:r>
              <a:rPr kumimoji="1" lang="en-US" altLang="ja-JP" sz="1200" dirty="0"/>
              <a:t> </a:t>
            </a:r>
            <a:r>
              <a:rPr kumimoji="1" lang="en-US" altLang="ja-JP" sz="1200" dirty="0">
                <a:hlinkClick r:id="rId4"/>
              </a:rPr>
              <a:t>https://</a:t>
            </a:r>
            <a:r>
              <a:rPr kumimoji="1" lang="en-US" altLang="ja-JP" sz="1200" dirty="0" err="1">
                <a:solidFill>
                  <a:schemeClr val="accent1">
                    <a:lumMod val="75000"/>
                  </a:schemeClr>
                </a:solidFill>
                <a:hlinkClick r:id="rId4"/>
              </a:rPr>
              <a:t>www.mhlw.go.jp</a:t>
            </a:r>
            <a:r>
              <a:rPr kumimoji="1" lang="en-US" altLang="ja-JP" sz="1200" dirty="0">
                <a:solidFill>
                  <a:schemeClr val="accent1">
                    <a:lumMod val="75000"/>
                  </a:schemeClr>
                </a:solidFill>
                <a:hlinkClick r:id="rId4"/>
              </a:rPr>
              <a:t>/</a:t>
            </a:r>
            <a:r>
              <a:rPr kumimoji="1" lang="en-US" altLang="ja-JP" sz="1200" dirty="0" err="1">
                <a:solidFill>
                  <a:schemeClr val="accent1">
                    <a:lumMod val="75000"/>
                  </a:schemeClr>
                </a:solidFill>
                <a:hlinkClick r:id="rId4"/>
              </a:rPr>
              <a:t>toukei</a:t>
            </a:r>
            <a:r>
              <a:rPr kumimoji="1" lang="en-US" altLang="ja-JP" sz="1200" dirty="0">
                <a:solidFill>
                  <a:schemeClr val="accent1">
                    <a:lumMod val="75000"/>
                  </a:schemeClr>
                </a:solidFill>
                <a:hlinkClick r:id="rId4"/>
              </a:rPr>
              <a:t>/</a:t>
            </a:r>
            <a:r>
              <a:rPr kumimoji="1" lang="en-US" altLang="ja-JP" sz="1200" dirty="0" err="1">
                <a:solidFill>
                  <a:schemeClr val="accent1">
                    <a:lumMod val="75000"/>
                  </a:schemeClr>
                </a:solidFill>
                <a:hlinkClick r:id="rId4"/>
              </a:rPr>
              <a:t>saikin</a:t>
            </a:r>
            <a:r>
              <a:rPr kumimoji="1" lang="en-US" altLang="ja-JP" sz="1200" dirty="0">
                <a:solidFill>
                  <a:schemeClr val="accent1">
                    <a:lumMod val="75000"/>
                  </a:schemeClr>
                </a:solidFill>
                <a:hlinkClick r:id="rId4"/>
              </a:rPr>
              <a:t>/</a:t>
            </a:r>
            <a:r>
              <a:rPr kumimoji="1" lang="en-US" altLang="ja-JP" sz="1200" dirty="0" err="1">
                <a:solidFill>
                  <a:schemeClr val="accent1">
                    <a:lumMod val="75000"/>
                  </a:schemeClr>
                </a:solidFill>
                <a:hlinkClick r:id="rId4"/>
              </a:rPr>
              <a:t>hw</a:t>
            </a:r>
            <a:r>
              <a:rPr kumimoji="1" lang="en-US" altLang="ja-JP" sz="1200" dirty="0">
                <a:solidFill>
                  <a:schemeClr val="accent1">
                    <a:lumMod val="75000"/>
                  </a:schemeClr>
                </a:solidFill>
                <a:hlinkClick r:id="rId4"/>
              </a:rPr>
              <a:t>/</a:t>
            </a:r>
            <a:r>
              <a:rPr kumimoji="1" lang="en-US" altLang="ja-JP" sz="1200" dirty="0" err="1">
                <a:solidFill>
                  <a:schemeClr val="accent1">
                    <a:lumMod val="75000"/>
                  </a:schemeClr>
                </a:solidFill>
                <a:hlinkClick r:id="rId4"/>
              </a:rPr>
              <a:t>sinryo</a:t>
            </a:r>
            <a:r>
              <a:rPr kumimoji="1" lang="en-US" altLang="ja-JP" sz="1200" dirty="0">
                <a:solidFill>
                  <a:schemeClr val="accent1">
                    <a:lumMod val="75000"/>
                  </a:schemeClr>
                </a:solidFill>
                <a:hlinkClick r:id="rId4"/>
              </a:rPr>
              <a:t>/tyosa16/dl/</a:t>
            </a:r>
            <a:r>
              <a:rPr kumimoji="1" lang="en-US" altLang="ja-JP" sz="1200" dirty="0" err="1">
                <a:solidFill>
                  <a:schemeClr val="accent1">
                    <a:lumMod val="75000"/>
                  </a:schemeClr>
                </a:solidFill>
                <a:hlinkClick r:id="rId4"/>
              </a:rPr>
              <a:t>yakuzai.pdf</a:t>
            </a:r>
            <a:endParaRPr kumimoji="1" lang="ja-JP" altLang="en-US" sz="1200" dirty="0">
              <a:solidFill>
                <a:schemeClr val="accent1">
                  <a:lumMod val="75000"/>
                </a:schemeClr>
              </a:solidFill>
            </a:endParaRPr>
          </a:p>
        </p:txBody>
      </p:sp>
    </p:spTree>
    <p:extLst>
      <p:ext uri="{BB962C8B-B14F-4D97-AF65-F5344CB8AC3E}">
        <p14:creationId xmlns:p14="http://schemas.microsoft.com/office/powerpoint/2010/main" val="130117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ユーザーの利用目的</a:t>
            </a:r>
            <a:r>
              <a:rPr kumimoji="1" lang="en-US" altLang="ja-JP" dirty="0">
                <a:solidFill>
                  <a:schemeClr val="tx1"/>
                </a:solidFill>
              </a:rPr>
              <a:t>/</a:t>
            </a:r>
            <a:r>
              <a:rPr kumimoji="1" lang="ja-JP" altLang="en-US" dirty="0">
                <a:solidFill>
                  <a:schemeClr val="tx1"/>
                </a:solidFill>
              </a:rPr>
              <a:t>意図する導入効果</a:t>
            </a:r>
          </a:p>
        </p:txBody>
      </p:sp>
      <p:sp>
        <p:nvSpPr>
          <p:cNvPr id="3" name="コンテンツ プレースホルダー 2"/>
          <p:cNvSpPr>
            <a:spLocks noGrp="1"/>
          </p:cNvSpPr>
          <p:nvPr>
            <p:ph idx="1"/>
          </p:nvPr>
        </p:nvSpPr>
        <p:spPr>
          <a:xfrm>
            <a:off x="677334" y="2205329"/>
            <a:ext cx="8596668" cy="2737232"/>
          </a:xfrm>
        </p:spPr>
        <p:txBody>
          <a:bodyPr>
            <a:normAutofit/>
          </a:bodyPr>
          <a:lstStyle/>
          <a:p>
            <a:r>
              <a:rPr lang="ja-JP" altLang="en-US" dirty="0"/>
              <a:t>自分や家族の処方されている薬の管理の簡略化</a:t>
            </a:r>
            <a:endParaRPr lang="en-US" altLang="ja-JP" dirty="0"/>
          </a:p>
          <a:p>
            <a:endParaRPr lang="en-US" altLang="ja-JP" dirty="0"/>
          </a:p>
          <a:p>
            <a:r>
              <a:rPr lang="ja-JP" altLang="en-US" dirty="0"/>
              <a:t>薬を飲み忘れを防止できる</a:t>
            </a:r>
            <a:endParaRPr lang="en-US" altLang="ja-JP" dirty="0"/>
          </a:p>
          <a:p>
            <a:endParaRPr lang="en-US" altLang="ja-JP" dirty="0"/>
          </a:p>
          <a:p>
            <a:r>
              <a:rPr lang="ja-JP" altLang="en-US" dirty="0"/>
              <a:t>スマホやパソコンで使えるので、持ち忘れの防止</a:t>
            </a:r>
          </a:p>
          <a:p>
            <a:endParaRPr kumimoji="1" lang="ja-JP" altLang="en-US" dirty="0"/>
          </a:p>
        </p:txBody>
      </p:sp>
      <p:pic>
        <p:nvPicPr>
          <p:cNvPr id="6" name="図 5">
            <a:extLst>
              <a:ext uri="{FF2B5EF4-FFF2-40B4-BE49-F238E27FC236}">
                <a16:creationId xmlns:a16="http://schemas.microsoft.com/office/drawing/2014/main" id="{6655580F-EB33-8441-B46E-19D32C8624B1}"/>
              </a:ext>
            </a:extLst>
          </p:cNvPr>
          <p:cNvPicPr>
            <a:picLocks noChangeAspect="1"/>
          </p:cNvPicPr>
          <p:nvPr/>
        </p:nvPicPr>
        <p:blipFill>
          <a:blip r:embed="rId3"/>
          <a:stretch>
            <a:fillRect/>
          </a:stretch>
        </p:blipFill>
        <p:spPr>
          <a:xfrm>
            <a:off x="6984093" y="1925871"/>
            <a:ext cx="2554514" cy="3296147"/>
          </a:xfrm>
          <a:prstGeom prst="rect">
            <a:avLst/>
          </a:prstGeom>
        </p:spPr>
      </p:pic>
    </p:spTree>
    <p:extLst>
      <p:ext uri="{BB962C8B-B14F-4D97-AF65-F5344CB8AC3E}">
        <p14:creationId xmlns:p14="http://schemas.microsoft.com/office/powerpoint/2010/main" val="96880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活用技術紹介</a:t>
            </a:r>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1930398"/>
            <a:ext cx="1837062" cy="1124033"/>
          </a:xfr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921" y="3453081"/>
            <a:ext cx="1392952" cy="1392952"/>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9167" y="2598314"/>
            <a:ext cx="2591782" cy="200736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987" y="4149557"/>
            <a:ext cx="1846325" cy="1084179"/>
          </a:xfrm>
          <a:prstGeom prst="rect">
            <a:avLst/>
          </a:prstGeom>
        </p:spPr>
      </p:pic>
      <p:pic>
        <p:nvPicPr>
          <p:cNvPr id="9" name="図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1033" y="2023814"/>
            <a:ext cx="2705771" cy="553453"/>
          </a:xfrm>
          <a:prstGeom prst="rect">
            <a:avLst/>
          </a:prstGeom>
        </p:spPr>
      </p:pic>
      <p:pic>
        <p:nvPicPr>
          <p:cNvPr id="10" name="図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7494" y="4819281"/>
            <a:ext cx="2716424" cy="828909"/>
          </a:xfrm>
          <a:prstGeom prst="rect">
            <a:avLst/>
          </a:prstGeom>
        </p:spPr>
      </p:pic>
    </p:spTree>
    <p:extLst>
      <p:ext uri="{BB962C8B-B14F-4D97-AF65-F5344CB8AC3E}">
        <p14:creationId xmlns:p14="http://schemas.microsoft.com/office/powerpoint/2010/main" val="152733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B5846-04D7-4692-8066-DB83D1EC2DB0}"/>
              </a:ext>
            </a:extLst>
          </p:cNvPr>
          <p:cNvSpPr>
            <a:spLocks noGrp="1"/>
          </p:cNvSpPr>
          <p:nvPr>
            <p:ph type="title"/>
          </p:nvPr>
        </p:nvSpPr>
        <p:spPr/>
        <p:txBody>
          <a:bodyPr/>
          <a:lstStyle/>
          <a:p>
            <a:r>
              <a:rPr kumimoji="1" lang="ja-JP" altLang="en-US" dirty="0">
                <a:solidFill>
                  <a:schemeClr val="tx1"/>
                </a:solidFill>
              </a:rPr>
              <a:t>動作デモ</a:t>
            </a:r>
          </a:p>
        </p:txBody>
      </p:sp>
      <p:pic>
        <p:nvPicPr>
          <p:cNvPr id="4" name="kinou">
            <a:hlinkClick r:id="" action="ppaction://media"/>
            <a:extLst>
              <a:ext uri="{FF2B5EF4-FFF2-40B4-BE49-F238E27FC236}">
                <a16:creationId xmlns:a16="http://schemas.microsoft.com/office/drawing/2014/main" id="{580A7E26-C56C-4354-A653-D3A7C544A4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51622" y="1220255"/>
            <a:ext cx="9888756" cy="5561998"/>
          </a:xfrm>
        </p:spPr>
      </p:pic>
    </p:spTree>
    <p:extLst>
      <p:ext uri="{BB962C8B-B14F-4D97-AF65-F5344CB8AC3E}">
        <p14:creationId xmlns:p14="http://schemas.microsoft.com/office/powerpoint/2010/main" val="168638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成果物品質報告</a:t>
            </a:r>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06" y="2129808"/>
            <a:ext cx="9454639" cy="1643406"/>
          </a:xfrm>
        </p:spPr>
      </p:pic>
      <p:sp>
        <p:nvSpPr>
          <p:cNvPr id="5" name="テキスト ボックス 4"/>
          <p:cNvSpPr txBox="1"/>
          <p:nvPr/>
        </p:nvSpPr>
        <p:spPr>
          <a:xfrm>
            <a:off x="792153" y="4550979"/>
            <a:ext cx="8481849" cy="646331"/>
          </a:xfrm>
          <a:prstGeom prst="rect">
            <a:avLst/>
          </a:prstGeom>
          <a:noFill/>
        </p:spPr>
        <p:txBody>
          <a:bodyPr wrap="square" rtlCol="0">
            <a:spAutoFit/>
          </a:bodyPr>
          <a:lstStyle/>
          <a:p>
            <a:r>
              <a:rPr kumimoji="1" lang="ja-JP" altLang="en-US" dirty="0"/>
              <a:t>アプリケーション内でのエラーは上記の通りあまり出ることはなかったので品質としては問題はないと思われる。</a:t>
            </a:r>
          </a:p>
        </p:txBody>
      </p:sp>
    </p:spTree>
    <p:extLst>
      <p:ext uri="{BB962C8B-B14F-4D97-AF65-F5344CB8AC3E}">
        <p14:creationId xmlns:p14="http://schemas.microsoft.com/office/powerpoint/2010/main" val="102830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1996</TotalTime>
  <Words>1995</Words>
  <Application>Microsoft Office PowerPoint</Application>
  <PresentationFormat>ワイド画面</PresentationFormat>
  <Paragraphs>169</Paragraphs>
  <Slides>14</Slides>
  <Notes>14</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メイリオ</vt:lpstr>
      <vt:lpstr>游ゴシック</vt:lpstr>
      <vt:lpstr>Arial</vt:lpstr>
      <vt:lpstr>Trebuchet MS</vt:lpstr>
      <vt:lpstr>Wingdings 3</vt:lpstr>
      <vt:lpstr>ファセット</vt:lpstr>
      <vt:lpstr>MEDICE NOTE</vt:lpstr>
      <vt:lpstr>目次</vt:lpstr>
      <vt:lpstr>システムの概要</vt:lpstr>
      <vt:lpstr>ペルソナ</vt:lpstr>
      <vt:lpstr>PowerPoint プレゼンテーション</vt:lpstr>
      <vt:lpstr>ユーザーの利用目的/意図する導入効果</vt:lpstr>
      <vt:lpstr>活用技術紹介</vt:lpstr>
      <vt:lpstr>動作デモ</vt:lpstr>
      <vt:lpstr>成果物品質報告</vt:lpstr>
      <vt:lpstr>ユーザー増加への取り組み</vt:lpstr>
      <vt:lpstr>ユーザー数の遷移</vt:lpstr>
      <vt:lpstr>反省点</vt:lpstr>
      <vt:lpstr>将来の展望</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MEDICE-NOTE</dc:title>
  <dc:creator>山本 大地</dc:creator>
  <cp:lastModifiedBy>宮田 隼人</cp:lastModifiedBy>
  <cp:revision>68</cp:revision>
  <dcterms:created xsi:type="dcterms:W3CDTF">2020-08-18T01:14:27Z</dcterms:created>
  <dcterms:modified xsi:type="dcterms:W3CDTF">2020-08-22T11:18:22Z</dcterms:modified>
</cp:coreProperties>
</file>